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7" r:id="rId3"/>
    <p:sldId id="258" r:id="rId4"/>
    <p:sldId id="260" r:id="rId5"/>
    <p:sldId id="276" r:id="rId6"/>
    <p:sldId id="275" r:id="rId7"/>
    <p:sldId id="273" r:id="rId8"/>
    <p:sldId id="274" r:id="rId9"/>
    <p:sldId id="277" r:id="rId10"/>
    <p:sldId id="278" r:id="rId11"/>
    <p:sldId id="272" r:id="rId12"/>
    <p:sldId id="259" r:id="rId13"/>
    <p:sldId id="265" r:id="rId14"/>
    <p:sldId id="264" r:id="rId15"/>
    <p:sldId id="266" r:id="rId16"/>
    <p:sldId id="282" r:id="rId17"/>
    <p:sldId id="281" r:id="rId19"/>
    <p:sldId id="284" r:id="rId20"/>
    <p:sldId id="283" r:id="rId21"/>
    <p:sldId id="267" r:id="rId22"/>
    <p:sldId id="268" r:id="rId23"/>
    <p:sldId id="285" r:id="rId24"/>
    <p:sldId id="286" r:id="rId25"/>
    <p:sldId id="261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5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chuying" initials="k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95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commentAuthors" Target="commentAuthors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67.xml"/><Relationship Id="rId8" Type="http://schemas.openxmlformats.org/officeDocument/2006/relationships/tags" Target="../tags/tag66.xml"/><Relationship Id="rId7" Type="http://schemas.openxmlformats.org/officeDocument/2006/relationships/tags" Target="../tags/tag65.xml"/><Relationship Id="rId6" Type="http://schemas.openxmlformats.org/officeDocument/2006/relationships/tags" Target="../tags/tag64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1" Type="http://schemas.openxmlformats.org/officeDocument/2006/relationships/tags" Target="../tags/tag69.xml"/><Relationship Id="rId10" Type="http://schemas.openxmlformats.org/officeDocument/2006/relationships/tags" Target="../tags/tag68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77.xml"/><Relationship Id="rId8" Type="http://schemas.openxmlformats.org/officeDocument/2006/relationships/tags" Target="../tags/tag76.xml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tags" Target="../tags/tag72.xml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0" Type="http://schemas.openxmlformats.org/officeDocument/2006/relationships/tags" Target="../tags/tag78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4" Type="http://schemas.openxmlformats.org/officeDocument/2006/relationships/tags" Target="../tags/tag81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上左标下左内后右背景-有背景-有间隙-2">
    <p:bg>
      <p:bgRef idx="1001">
        <a:schemeClr val="bg2"/>
      </p:bgRef>
    </p:bg>
    <p:spTree>
      <p:nvGrpSpPr>
        <p:cNvPr id="115" name=""/>
        <p:cNvGrpSpPr/>
        <p:nvPr/>
      </p:nvGrpSpPr>
      <p:grpSpPr/>
      <p:sp>
        <p:nvSpPr>
          <p:cNvPr id="1048659" name="图片占位符 1"/>
          <p:cNvSpPr>
            <a:spLocks noGrp="1"/>
          </p:cNvSpPr>
          <p:nvPr>
            <p:ph type="pic" idx="10"/>
            <p:custDataLst>
              <p:tags r:id="rId2"/>
            </p:custDataLst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endParaRPr lang="zh-CN" altLang="en-US"/>
          </a:p>
        </p:txBody>
      </p:sp>
      <p:sp>
        <p:nvSpPr>
          <p:cNvPr id="1048660" name="标题 2"/>
          <p:cNvSpPr>
            <a:spLocks noGrp="1"/>
          </p:cNvSpPr>
          <p:nvPr>
            <p:ph type="title" idx="11" hasCustomPrompt="1"/>
            <p:custDataLst>
              <p:tags r:id="rId3"/>
            </p:custDataLst>
          </p:nvPr>
        </p:nvSpPr>
        <p:spPr>
          <a:xfrm>
            <a:off x="609600" y="482505"/>
            <a:ext cx="6858000" cy="711100"/>
          </a:xfrm>
        </p:spPr>
        <p:txBody>
          <a:bodyPr wrap="square" lIns="0" tIns="0" rIns="0" bIns="0" anchor="t">
            <a:noAutofit/>
          </a:bodyPr>
          <a:lstStyle>
            <a:lvl1pPr algn="l">
              <a:lnSpc>
                <a:spcPct val="110000"/>
              </a:lnSpc>
              <a:defRPr sz="3600" b="1" i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048661" name="内容占位符 3"/>
          <p:cNvSpPr>
            <a:spLocks noGrp="1"/>
          </p:cNvSpPr>
          <p:nvPr>
            <p:ph idx="12" hasCustomPrompt="1"/>
            <p:custDataLst>
              <p:tags r:id="rId4"/>
            </p:custDataLst>
          </p:nvPr>
        </p:nvSpPr>
        <p:spPr>
          <a:xfrm>
            <a:off x="609600" y="1523711"/>
            <a:ext cx="6858000" cy="4724695"/>
          </a:xfrm>
        </p:spPr>
        <p:txBody>
          <a:bodyPr wrap="square" lIns="0" tIns="0" rIns="0" bIns="0" anchor="t">
            <a:noAutofit/>
          </a:bodyPr>
          <a:lstStyle>
            <a:lvl1pPr marL="0" indent="0" algn="l">
              <a:buNone/>
              <a:defRPr sz="1200" b="0" i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smtClean="0"/>
              <a:t>单击此处添加文本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4_6">
    <p:bg>
      <p:bgRef idx="1001">
        <a:schemeClr val="bg1"/>
      </p:bgRef>
    </p:bg>
    <p:spTree>
      <p:nvGrpSpPr>
        <p:cNvPr id="1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4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92522B-0F24-4480-B9DD-A9474A6880D6}" type="datetimeFigureOut"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</a:fld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15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 dirty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16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E5F26B5-172A-4DC2-B0B7-181CFC56B87C}" type="slidenum"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</a:fld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17" name="标题 5"/>
          <p:cNvSpPr>
            <a:spLocks noGrp="1"/>
          </p:cNvSpPr>
          <p:nvPr>
            <p:ph type="ctrTitle" idx="16385" hasCustomPrompt="1"/>
            <p:custDataLst>
              <p:tags r:id="rId2"/>
            </p:custDataLst>
          </p:nvPr>
        </p:nvSpPr>
        <p:spPr>
          <a:xfrm>
            <a:off x="609600" y="533400"/>
            <a:ext cx="34290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>
                <a:latin typeface="Microsoft YaHei UI" panose="020B0503020204020204" charset="-122"/>
                <a:ea typeface="Microsoft YaHei UI" panose="020B0503020204020204" charset="-122"/>
              </a:rPr>
              <a:t>单击此处添加标题</a:t>
            </a:r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18" name="文本占位符 6"/>
          <p:cNvSpPr>
            <a:spLocks noGrp="1"/>
          </p:cNvSpPr>
          <p:nvPr>
            <p:ph type="body" idx="16386" hasCustomPrompt="1"/>
            <p:custDataLst>
              <p:tags r:id="rId3"/>
            </p:custDataLst>
          </p:nvPr>
        </p:nvSpPr>
        <p:spPr>
          <a:xfrm>
            <a:off x="609600" y="2057400"/>
            <a:ext cx="3429000" cy="3657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单击此处添加正文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19" name="装饰  7"/>
          <p:cNvSpPr>
            <a:spLocks noGrp="1"/>
          </p:cNvSpPr>
          <p:nvPr>
            <p:ph type="body" idx="16391" hasCustomPrompt="1"/>
            <p:custDataLst>
              <p:tags r:id="rId4"/>
            </p:custDataLst>
          </p:nvPr>
        </p:nvSpPr>
        <p:spPr>
          <a:xfrm>
            <a:off x="4648200" y="3556000"/>
            <a:ext cx="3314700" cy="2692400"/>
          </a:xfrm>
          <a:custGeom>
            <a:avLst/>
            <a:gdLst>
              <a:gd name="connisteX0" fmla="*/ 0 w 3314700"/>
              <a:gd name="connsiteY0" fmla="*/ 0 h 2692400"/>
              <a:gd name="connisteX1" fmla="*/ 3314700 w 3314700"/>
              <a:gd name="connsiteY1" fmla="*/ 0 h 2692400"/>
              <a:gd name="connisteX2" fmla="*/ 3314700 w 3314700"/>
              <a:gd name="connsiteY2" fmla="*/ 2489200 h 2692400"/>
              <a:gd name="connisteX3" fmla="*/ 3111500 w 3314700"/>
              <a:gd name="connsiteY3" fmla="*/ 2692400 h 2692400"/>
              <a:gd name="connisteX4" fmla="*/ 203200 w 3314700"/>
              <a:gd name="connsiteY4" fmla="*/ 2692400 h 2692400"/>
              <a:gd name="connisteX5" fmla="*/ 0 w 3314700"/>
              <a:gd name="connsiteY5" fmla="*/ 2489200 h 2692400"/>
              <a:gd name="connisteX6" fmla="*/ 0 w 33147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rect l="0" t="0" r="r" b="b"/>
            <a:pathLst>
              <a:path w="3314700" h="2692400">
                <a:moveTo>
                  <a:pt x="0" y="0"/>
                </a:moveTo>
                <a:lnTo>
                  <a:pt x="3314700" y="0"/>
                </a:lnTo>
                <a:lnTo>
                  <a:pt x="3314700" y="2489200"/>
                </a:lnTo>
                <a:cubicBezTo>
                  <a:pt x="3314700" y="2601424"/>
                  <a:pt x="3223724" y="2692400"/>
                  <a:pt x="31115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</a:lvl1pPr>
            <a:lvl2pPr>
              <a:buNone/>
            </a:lvl2pPr>
            <a:lvl3pPr>
              <a:buNone/>
            </a:lvl3pPr>
            <a:lvl4pPr>
              <a:buNone/>
            </a:lvl4pPr>
            <a:lvl5pPr>
              <a:buNone/>
            </a:lvl5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 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20" name="图片占位符 8"/>
          <p:cNvSpPr>
            <a:spLocks noGrp="1"/>
          </p:cNvSpPr>
          <p:nvPr>
            <p:ph type="pic" idx="16392" hasCustomPrompt="1"/>
            <p:custDataLst>
              <p:tags r:id="rId5"/>
            </p:custDataLst>
          </p:nvPr>
        </p:nvSpPr>
        <p:spPr>
          <a:xfrm>
            <a:off x="4648200" y="609600"/>
            <a:ext cx="3314700" cy="2946400"/>
          </a:xfrm>
          <a:custGeom>
            <a:avLst/>
            <a:gdLst>
              <a:gd name="connisteX0" fmla="*/ 0 w 3314700"/>
              <a:gd name="connsiteY0" fmla="*/ 203200 h 2946400"/>
              <a:gd name="connisteX1" fmla="*/ 203200 w 3314700"/>
              <a:gd name="connsiteY1" fmla="*/ 0 h 2946400"/>
              <a:gd name="connisteX2" fmla="*/ 3111500 w 3314700"/>
              <a:gd name="connsiteY2" fmla="*/ 0 h 2946400"/>
              <a:gd name="connisteX3" fmla="*/ 3314700 w 3314700"/>
              <a:gd name="connsiteY3" fmla="*/ 203200 h 2946400"/>
              <a:gd name="connisteX4" fmla="*/ 3314700 w 3314700"/>
              <a:gd name="connsiteY4" fmla="*/ 2946400 h 2946400"/>
              <a:gd name="connisteX5" fmla="*/ 0 w 3314700"/>
              <a:gd name="connsiteY5" fmla="*/ 2946400 h 2946400"/>
              <a:gd name="connisteX6" fmla="*/ 0 w 3314700"/>
              <a:gd name="connsiteY6" fmla="*/ 203200 h 2946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rect l="0" t="0" r="r" b="b"/>
            <a:pathLst>
              <a:path w="3314700" h="2946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111500" y="0"/>
                </a:lnTo>
                <a:cubicBezTo>
                  <a:pt x="3223724" y="0"/>
                  <a:pt x="3314700" y="90976"/>
                  <a:pt x="3314700" y="203200"/>
                </a:cubicBezTo>
                <a:lnTo>
                  <a:pt x="3314700" y="2946400"/>
                </a:lnTo>
                <a:lnTo>
                  <a:pt x="0" y="29464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>
                <a:latin typeface="Microsoft YaHei UI" panose="020B0503020204020204" charset="-122"/>
                <a:ea typeface="Microsoft YaHei UI" panose="020B0503020204020204" charset="-122"/>
              </a:rPr>
              <a:t> </a:t>
            </a:r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21" name="文本占位符 9"/>
          <p:cNvSpPr>
            <a:spLocks noGrp="1"/>
          </p:cNvSpPr>
          <p:nvPr>
            <p:ph type="body" idx="16387" hasCustomPrompt="1"/>
            <p:custDataLst>
              <p:tags r:id="rId6"/>
            </p:custDataLst>
          </p:nvPr>
        </p:nvSpPr>
        <p:spPr>
          <a:xfrm>
            <a:off x="4953000" y="3759200"/>
            <a:ext cx="27051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项标题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22" name="文本占位符 10"/>
          <p:cNvSpPr>
            <a:spLocks noGrp="1"/>
          </p:cNvSpPr>
          <p:nvPr>
            <p:ph type="body" idx="16388" hasCustomPrompt="1"/>
            <p:custDataLst>
              <p:tags r:id="rId7"/>
            </p:custDataLst>
          </p:nvPr>
        </p:nvSpPr>
        <p:spPr>
          <a:xfrm>
            <a:off x="4953000" y="4216400"/>
            <a:ext cx="27051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单击此处添加项正文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23" name="装饰  1"/>
          <p:cNvSpPr>
            <a:spLocks noGrp="1"/>
          </p:cNvSpPr>
          <p:nvPr>
            <p:ph type="body" idx="16393" hasCustomPrompt="1"/>
            <p:custDataLst>
              <p:tags r:id="rId8"/>
            </p:custDataLst>
          </p:nvPr>
        </p:nvSpPr>
        <p:spPr>
          <a:xfrm>
            <a:off x="8267700" y="3556000"/>
            <a:ext cx="3314700" cy="2692400"/>
          </a:xfrm>
          <a:custGeom>
            <a:avLst/>
            <a:gdLst>
              <a:gd name="connisteX0" fmla="*/ 0 w 3314700"/>
              <a:gd name="connsiteY0" fmla="*/ 0 h 2692400"/>
              <a:gd name="connisteX1" fmla="*/ 3314700 w 3314700"/>
              <a:gd name="connsiteY1" fmla="*/ 0 h 2692400"/>
              <a:gd name="connisteX2" fmla="*/ 3314700 w 3314700"/>
              <a:gd name="connsiteY2" fmla="*/ 2489200 h 2692400"/>
              <a:gd name="connisteX3" fmla="*/ 3111500 w 3314700"/>
              <a:gd name="connsiteY3" fmla="*/ 2692400 h 2692400"/>
              <a:gd name="connisteX4" fmla="*/ 203200 w 3314700"/>
              <a:gd name="connsiteY4" fmla="*/ 2692400 h 2692400"/>
              <a:gd name="connisteX5" fmla="*/ 0 w 3314700"/>
              <a:gd name="connsiteY5" fmla="*/ 2489200 h 2692400"/>
              <a:gd name="connisteX6" fmla="*/ 0 w 33147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rect l="0" t="0" r="r" b="b"/>
            <a:pathLst>
              <a:path w="3314700" h="2692400">
                <a:moveTo>
                  <a:pt x="0" y="0"/>
                </a:moveTo>
                <a:lnTo>
                  <a:pt x="3314700" y="0"/>
                </a:lnTo>
                <a:lnTo>
                  <a:pt x="3314700" y="2489200"/>
                </a:lnTo>
                <a:cubicBezTo>
                  <a:pt x="3314700" y="2601424"/>
                  <a:pt x="3223724" y="2692400"/>
                  <a:pt x="31115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</a:lvl1pPr>
            <a:lvl2pPr>
              <a:buNone/>
            </a:lvl2pPr>
            <a:lvl3pPr>
              <a:buNone/>
            </a:lvl3pPr>
            <a:lvl4pPr>
              <a:buNone/>
            </a:lvl4pPr>
            <a:lvl5pPr>
              <a:buNone/>
            </a:lvl5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 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24" name="图片占位符 12"/>
          <p:cNvSpPr>
            <a:spLocks noGrp="1"/>
          </p:cNvSpPr>
          <p:nvPr>
            <p:ph type="pic" idx="16394" hasCustomPrompt="1"/>
            <p:custDataLst>
              <p:tags r:id="rId9"/>
            </p:custDataLst>
          </p:nvPr>
        </p:nvSpPr>
        <p:spPr>
          <a:xfrm>
            <a:off x="8267700" y="609600"/>
            <a:ext cx="3314700" cy="2946400"/>
          </a:xfrm>
          <a:custGeom>
            <a:avLst/>
            <a:gdLst>
              <a:gd name="connisteX0" fmla="*/ 0 w 3314700"/>
              <a:gd name="connsiteY0" fmla="*/ 203200 h 2946400"/>
              <a:gd name="connisteX1" fmla="*/ 203200 w 3314700"/>
              <a:gd name="connsiteY1" fmla="*/ 0 h 2946400"/>
              <a:gd name="connisteX2" fmla="*/ 3111500 w 3314700"/>
              <a:gd name="connsiteY2" fmla="*/ 0 h 2946400"/>
              <a:gd name="connisteX3" fmla="*/ 3314700 w 3314700"/>
              <a:gd name="connsiteY3" fmla="*/ 203200 h 2946400"/>
              <a:gd name="connisteX4" fmla="*/ 3314700 w 3314700"/>
              <a:gd name="connsiteY4" fmla="*/ 2946400 h 2946400"/>
              <a:gd name="connisteX5" fmla="*/ 0 w 3314700"/>
              <a:gd name="connsiteY5" fmla="*/ 2946400 h 2946400"/>
              <a:gd name="connisteX6" fmla="*/ 0 w 3314700"/>
              <a:gd name="connsiteY6" fmla="*/ 203200 h 2946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rect l="0" t="0" r="r" b="b"/>
            <a:pathLst>
              <a:path w="3314700" h="2946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111500" y="0"/>
                </a:lnTo>
                <a:cubicBezTo>
                  <a:pt x="3223724" y="0"/>
                  <a:pt x="3314700" y="90976"/>
                  <a:pt x="3314700" y="203200"/>
                </a:cubicBezTo>
                <a:lnTo>
                  <a:pt x="3314700" y="2946400"/>
                </a:lnTo>
                <a:lnTo>
                  <a:pt x="0" y="29464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>
                <a:latin typeface="Microsoft YaHei UI" panose="020B0503020204020204" charset="-122"/>
                <a:ea typeface="Microsoft YaHei UI" panose="020B0503020204020204" charset="-122"/>
              </a:rPr>
              <a:t> </a:t>
            </a:r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25" name="文本占位符 13"/>
          <p:cNvSpPr>
            <a:spLocks noGrp="1"/>
          </p:cNvSpPr>
          <p:nvPr>
            <p:ph type="body" idx="16389" hasCustomPrompt="1"/>
            <p:custDataLst>
              <p:tags r:id="rId10"/>
            </p:custDataLst>
          </p:nvPr>
        </p:nvSpPr>
        <p:spPr>
          <a:xfrm>
            <a:off x="8572500" y="3759200"/>
            <a:ext cx="27051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项标题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26" name="文本占位符 14"/>
          <p:cNvSpPr>
            <a:spLocks noGrp="1"/>
          </p:cNvSpPr>
          <p:nvPr>
            <p:ph type="body" idx="16390" hasCustomPrompt="1"/>
            <p:custDataLst>
              <p:tags r:id="rId11"/>
            </p:custDataLst>
          </p:nvPr>
        </p:nvSpPr>
        <p:spPr>
          <a:xfrm>
            <a:off x="8572500" y="4216400"/>
            <a:ext cx="27051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单击此处添加项正文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2_8">
    <p:bg>
      <p:bgRef idx="1001">
        <a:schemeClr val="bg1"/>
      </p:bgRef>
    </p:bg>
    <p:spTree>
      <p:nvGrpSpPr>
        <p:cNvPr id="1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0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92522B-0F24-4480-B9DD-A9474A6880D6}" type="datetimeFigureOut"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</a:fld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781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 dirty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782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E5F26B5-172A-4DC2-B0B7-181CFC56B87C}" type="slidenum"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</a:fld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783" name="标题 5"/>
          <p:cNvSpPr>
            <a:spLocks noGrp="1"/>
          </p:cNvSpPr>
          <p:nvPr>
            <p:ph type="ctrTitle" idx="16385" hasCustomPrompt="1"/>
            <p:custDataLst>
              <p:tags r:id="rId2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>
                <a:latin typeface="Microsoft YaHei UI" panose="020B0503020204020204" charset="-122"/>
                <a:ea typeface="Microsoft YaHei UI" panose="020B0503020204020204" charset="-122"/>
              </a:rPr>
              <a:t>单击此处添加标题</a:t>
            </a:r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784" name="装饰  6"/>
          <p:cNvSpPr>
            <a:spLocks noGrp="1"/>
          </p:cNvSpPr>
          <p:nvPr>
            <p:ph type="body" idx="16390" hasCustomPrompt="1"/>
            <p:custDataLst>
              <p:tags r:id="rId3"/>
            </p:custDataLst>
          </p:nvPr>
        </p:nvSpPr>
        <p:spPr>
          <a:xfrm>
            <a:off x="6197600" y="1524000"/>
            <a:ext cx="5384800" cy="2209800"/>
          </a:xfrm>
          <a:custGeom>
            <a:avLst/>
            <a:gdLst>
              <a:gd name="connisteX0" fmla="*/ 0 w 5384800"/>
              <a:gd name="connsiteY0" fmla="*/ 0 h 2209800"/>
              <a:gd name="connisteX1" fmla="*/ 5181600 w 5384800"/>
              <a:gd name="connsiteY1" fmla="*/ 0 h 2209800"/>
              <a:gd name="connisteX2" fmla="*/ 5384800 w 5384800"/>
              <a:gd name="connsiteY2" fmla="*/ 203200 h 2209800"/>
              <a:gd name="connisteX3" fmla="*/ 5384800 w 5384800"/>
              <a:gd name="connsiteY3" fmla="*/ 2006600 h 2209800"/>
              <a:gd name="connisteX4" fmla="*/ 5181600 w 5384800"/>
              <a:gd name="connsiteY4" fmla="*/ 2209800 h 2209800"/>
              <a:gd name="connisteX5" fmla="*/ 0 w 5384800"/>
              <a:gd name="connsiteY5" fmla="*/ 2209800 h 2209800"/>
              <a:gd name="connisteX6" fmla="*/ 0 w 5384800"/>
              <a:gd name="connsiteY6" fmla="*/ 0 h 2209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rect l="0" t="0" r="r" b="b"/>
            <a:pathLst>
              <a:path w="5384800" h="2209800">
                <a:moveTo>
                  <a:pt x="0" y="0"/>
                </a:moveTo>
                <a:lnTo>
                  <a:pt x="5181600" y="0"/>
                </a:lnTo>
                <a:cubicBezTo>
                  <a:pt x="5293824" y="0"/>
                  <a:pt x="5384800" y="90976"/>
                  <a:pt x="5384800" y="203200"/>
                </a:cubicBezTo>
                <a:lnTo>
                  <a:pt x="5384800" y="2006600"/>
                </a:lnTo>
                <a:cubicBezTo>
                  <a:pt x="5384800" y="2118824"/>
                  <a:pt x="5293824" y="2209800"/>
                  <a:pt x="5181600" y="2209800"/>
                </a:cubicBezTo>
                <a:lnTo>
                  <a:pt x="0" y="22098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</a:lvl1pPr>
            <a:lvl2pPr>
              <a:buNone/>
            </a:lvl2pPr>
            <a:lvl3pPr>
              <a:buNone/>
            </a:lvl3pPr>
            <a:lvl4pPr>
              <a:buNone/>
            </a:lvl4pPr>
            <a:lvl5pPr>
              <a:buNone/>
            </a:lvl5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 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785" name="图片占位符 7"/>
          <p:cNvSpPr>
            <a:spLocks noGrp="1"/>
          </p:cNvSpPr>
          <p:nvPr>
            <p:ph type="pic" idx="16391" hasCustomPrompt="1"/>
            <p:custDataLst>
              <p:tags r:id="rId4"/>
            </p:custDataLst>
          </p:nvPr>
        </p:nvSpPr>
        <p:spPr>
          <a:xfrm>
            <a:off x="609600" y="1524000"/>
            <a:ext cx="5588000" cy="2209800"/>
          </a:xfrm>
          <a:custGeom>
            <a:avLst/>
            <a:gdLst>
              <a:gd name="connisteX0" fmla="*/ 0 w 5588000"/>
              <a:gd name="connsiteY0" fmla="*/ 203200 h 2209800"/>
              <a:gd name="connisteX1" fmla="*/ 203200 w 5588000"/>
              <a:gd name="connsiteY1" fmla="*/ 0 h 2209800"/>
              <a:gd name="connisteX2" fmla="*/ 5588000 w 5588000"/>
              <a:gd name="connsiteY2" fmla="*/ 0 h 2209800"/>
              <a:gd name="connisteX3" fmla="*/ 5588000 w 5588000"/>
              <a:gd name="connsiteY3" fmla="*/ 2209800 h 2209800"/>
              <a:gd name="connisteX4" fmla="*/ 203200 w 5588000"/>
              <a:gd name="connsiteY4" fmla="*/ 2209800 h 2209800"/>
              <a:gd name="connisteX5" fmla="*/ 0 w 5588000"/>
              <a:gd name="connsiteY5" fmla="*/ 2006600 h 2209800"/>
              <a:gd name="connisteX6" fmla="*/ 0 w 5588000"/>
              <a:gd name="connsiteY6" fmla="*/ 203200 h 2209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rect l="0" t="0" r="r" b="b"/>
            <a:pathLst>
              <a:path w="5588000" h="22098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5588000" y="0"/>
                </a:lnTo>
                <a:lnTo>
                  <a:pt x="5588000" y="2209800"/>
                </a:lnTo>
                <a:lnTo>
                  <a:pt x="203200" y="2209800"/>
                </a:lnTo>
                <a:cubicBezTo>
                  <a:pt x="90976" y="2209800"/>
                  <a:pt x="0" y="2118824"/>
                  <a:pt x="0" y="20066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>
                <a:latin typeface="Microsoft YaHei UI" panose="020B0503020204020204" charset="-122"/>
                <a:ea typeface="Microsoft YaHei UI" panose="020B0503020204020204" charset="-122"/>
              </a:rPr>
              <a:t> </a:t>
            </a:r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786" name="文本占位符 8"/>
          <p:cNvSpPr>
            <a:spLocks noGrp="1"/>
          </p:cNvSpPr>
          <p:nvPr>
            <p:ph type="body" idx="16386" hasCustomPrompt="1"/>
            <p:custDataLst>
              <p:tags r:id="rId5"/>
            </p:custDataLst>
          </p:nvPr>
        </p:nvSpPr>
        <p:spPr>
          <a:xfrm>
            <a:off x="6502400" y="2044700"/>
            <a:ext cx="4775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单击此处添加项标题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787" name="文本占位符 9"/>
          <p:cNvSpPr>
            <a:spLocks noGrp="1"/>
          </p:cNvSpPr>
          <p:nvPr>
            <p:ph type="body" idx="16387" hasCustomPrompt="1"/>
            <p:custDataLst>
              <p:tags r:id="rId6"/>
            </p:custDataLst>
          </p:nvPr>
        </p:nvSpPr>
        <p:spPr>
          <a:xfrm>
            <a:off x="6502400" y="2603500"/>
            <a:ext cx="47752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单击此处添加项正文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788" name="装饰  0"/>
          <p:cNvSpPr>
            <a:spLocks noGrp="1"/>
          </p:cNvSpPr>
          <p:nvPr>
            <p:ph type="body" idx="16392" hasCustomPrompt="1"/>
            <p:custDataLst>
              <p:tags r:id="rId7"/>
            </p:custDataLst>
          </p:nvPr>
        </p:nvSpPr>
        <p:spPr>
          <a:xfrm>
            <a:off x="6197600" y="4038600"/>
            <a:ext cx="5384800" cy="2209800"/>
          </a:xfrm>
          <a:custGeom>
            <a:avLst/>
            <a:gdLst>
              <a:gd name="connisteX0" fmla="*/ 0 w 5384800"/>
              <a:gd name="connsiteY0" fmla="*/ 0 h 2209800"/>
              <a:gd name="connisteX1" fmla="*/ 5181600 w 5384800"/>
              <a:gd name="connsiteY1" fmla="*/ 0 h 2209800"/>
              <a:gd name="connisteX2" fmla="*/ 5384800 w 5384800"/>
              <a:gd name="connsiteY2" fmla="*/ 203200 h 2209800"/>
              <a:gd name="connisteX3" fmla="*/ 5384800 w 5384800"/>
              <a:gd name="connsiteY3" fmla="*/ 2006600 h 2209800"/>
              <a:gd name="connisteX4" fmla="*/ 5181600 w 5384800"/>
              <a:gd name="connsiteY4" fmla="*/ 2209800 h 2209800"/>
              <a:gd name="connisteX5" fmla="*/ 0 w 5384800"/>
              <a:gd name="connsiteY5" fmla="*/ 2209800 h 2209800"/>
              <a:gd name="connisteX6" fmla="*/ 0 w 5384800"/>
              <a:gd name="connsiteY6" fmla="*/ 0 h 2209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rect l="0" t="0" r="r" b="b"/>
            <a:pathLst>
              <a:path w="5384800" h="2209800">
                <a:moveTo>
                  <a:pt x="0" y="0"/>
                </a:moveTo>
                <a:lnTo>
                  <a:pt x="5181600" y="0"/>
                </a:lnTo>
                <a:cubicBezTo>
                  <a:pt x="5293824" y="0"/>
                  <a:pt x="5384800" y="90976"/>
                  <a:pt x="5384800" y="203200"/>
                </a:cubicBezTo>
                <a:lnTo>
                  <a:pt x="5384800" y="2006600"/>
                </a:lnTo>
                <a:cubicBezTo>
                  <a:pt x="5384800" y="2118824"/>
                  <a:pt x="5293824" y="2209800"/>
                  <a:pt x="5181600" y="2209800"/>
                </a:cubicBezTo>
                <a:lnTo>
                  <a:pt x="0" y="22098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</a:lvl1pPr>
            <a:lvl2pPr>
              <a:buNone/>
            </a:lvl2pPr>
            <a:lvl3pPr>
              <a:buNone/>
            </a:lvl3pPr>
            <a:lvl4pPr>
              <a:buNone/>
            </a:lvl4pPr>
            <a:lvl5pPr>
              <a:buNone/>
            </a:lvl5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 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789" name="图片占位符 11"/>
          <p:cNvSpPr>
            <a:spLocks noGrp="1"/>
          </p:cNvSpPr>
          <p:nvPr>
            <p:ph type="pic" idx="16393" hasCustomPrompt="1"/>
            <p:custDataLst>
              <p:tags r:id="rId8"/>
            </p:custDataLst>
          </p:nvPr>
        </p:nvSpPr>
        <p:spPr>
          <a:xfrm>
            <a:off x="609600" y="4038600"/>
            <a:ext cx="5588000" cy="2209800"/>
          </a:xfrm>
          <a:custGeom>
            <a:avLst/>
            <a:gdLst>
              <a:gd name="connisteX0" fmla="*/ 0 w 5588000"/>
              <a:gd name="connsiteY0" fmla="*/ 203200 h 2209800"/>
              <a:gd name="connisteX1" fmla="*/ 203200 w 5588000"/>
              <a:gd name="connsiteY1" fmla="*/ 0 h 2209800"/>
              <a:gd name="connisteX2" fmla="*/ 5588000 w 5588000"/>
              <a:gd name="connsiteY2" fmla="*/ 0 h 2209800"/>
              <a:gd name="connisteX3" fmla="*/ 5588000 w 5588000"/>
              <a:gd name="connsiteY3" fmla="*/ 2209800 h 2209800"/>
              <a:gd name="connisteX4" fmla="*/ 203200 w 5588000"/>
              <a:gd name="connsiteY4" fmla="*/ 2209800 h 2209800"/>
              <a:gd name="connisteX5" fmla="*/ 0 w 5588000"/>
              <a:gd name="connsiteY5" fmla="*/ 2006600 h 2209800"/>
              <a:gd name="connisteX6" fmla="*/ 0 w 5588000"/>
              <a:gd name="connsiteY6" fmla="*/ 203200 h 2209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rect l="0" t="0" r="r" b="b"/>
            <a:pathLst>
              <a:path w="5588000" h="22098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5588000" y="0"/>
                </a:lnTo>
                <a:lnTo>
                  <a:pt x="5588000" y="2209800"/>
                </a:lnTo>
                <a:lnTo>
                  <a:pt x="203200" y="2209800"/>
                </a:lnTo>
                <a:cubicBezTo>
                  <a:pt x="90976" y="2209800"/>
                  <a:pt x="0" y="2118824"/>
                  <a:pt x="0" y="20066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>
                <a:latin typeface="Microsoft YaHei UI" panose="020B0503020204020204" charset="-122"/>
                <a:ea typeface="Microsoft YaHei UI" panose="020B0503020204020204" charset="-122"/>
              </a:rPr>
              <a:t> </a:t>
            </a:r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790" name="文本占位符 12"/>
          <p:cNvSpPr>
            <a:spLocks noGrp="1"/>
          </p:cNvSpPr>
          <p:nvPr>
            <p:ph type="body" idx="16388" hasCustomPrompt="1"/>
            <p:custDataLst>
              <p:tags r:id="rId9"/>
            </p:custDataLst>
          </p:nvPr>
        </p:nvSpPr>
        <p:spPr>
          <a:xfrm>
            <a:off x="6502400" y="4559300"/>
            <a:ext cx="4775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单击此处添加项标题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791" name="文本占位符 13"/>
          <p:cNvSpPr>
            <a:spLocks noGrp="1"/>
          </p:cNvSpPr>
          <p:nvPr>
            <p:ph type="body" idx="16389" hasCustomPrompt="1"/>
            <p:custDataLst>
              <p:tags r:id="rId10"/>
            </p:custDataLst>
          </p:nvPr>
        </p:nvSpPr>
        <p:spPr>
          <a:xfrm>
            <a:off x="6502400" y="5118100"/>
            <a:ext cx="47752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单击此处添加项正文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上左标下左内后右背景-有背景-有间隙-1">
    <p:bg>
      <p:bgRef idx="1001">
        <a:schemeClr val="bg2"/>
      </p:bgRef>
    </p:bg>
    <p:spTree>
      <p:nvGrpSpPr>
        <p:cNvPr id="153" name=""/>
        <p:cNvGrpSpPr/>
        <p:nvPr/>
      </p:nvGrpSpPr>
      <p:grpSpPr/>
      <p:sp>
        <p:nvSpPr>
          <p:cNvPr id="1048767" name="图片占位符 1"/>
          <p:cNvSpPr>
            <a:spLocks noGrp="1"/>
          </p:cNvSpPr>
          <p:nvPr>
            <p:ph type="pic" idx="10"/>
            <p:custDataLst>
              <p:tags r:id="rId2"/>
            </p:custDataLst>
          </p:nvPr>
        </p:nvSpPr>
        <p:spPr>
          <a:xfrm>
            <a:off x="4267200" y="0"/>
            <a:ext cx="7924800" cy="685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endParaRPr lang="zh-CN" altLang="en-US"/>
          </a:p>
        </p:txBody>
      </p:sp>
      <p:sp>
        <p:nvSpPr>
          <p:cNvPr id="1048768" name="标题 2"/>
          <p:cNvSpPr>
            <a:spLocks noGrp="1"/>
          </p:cNvSpPr>
          <p:nvPr>
            <p:ph type="title" idx="11" hasCustomPrompt="1"/>
            <p:custDataLst>
              <p:tags r:id="rId3"/>
            </p:custDataLst>
          </p:nvPr>
        </p:nvSpPr>
        <p:spPr>
          <a:xfrm>
            <a:off x="609600" y="482505"/>
            <a:ext cx="5257800" cy="711100"/>
          </a:xfrm>
        </p:spPr>
        <p:txBody>
          <a:bodyPr wrap="square" lIns="0" tIns="0" rIns="0" bIns="0" anchor="t">
            <a:noAutofit/>
          </a:bodyPr>
          <a:lstStyle>
            <a:lvl1pPr algn="l">
              <a:lnSpc>
                <a:spcPct val="110000"/>
              </a:lnSpc>
              <a:defRPr sz="3600" b="1" i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048769" name="内容占位符 3"/>
          <p:cNvSpPr>
            <a:spLocks noGrp="1"/>
          </p:cNvSpPr>
          <p:nvPr>
            <p:ph idx="12" hasCustomPrompt="1"/>
            <p:custDataLst>
              <p:tags r:id="rId4"/>
            </p:custDataLst>
          </p:nvPr>
        </p:nvSpPr>
        <p:spPr>
          <a:xfrm>
            <a:off x="609600" y="1523711"/>
            <a:ext cx="5257800" cy="4724695"/>
          </a:xfrm>
        </p:spPr>
        <p:txBody>
          <a:bodyPr wrap="square" lIns="0" tIns="0" rIns="0" bIns="0" anchor="t">
            <a:noAutofit/>
          </a:bodyPr>
          <a:lstStyle>
            <a:lvl1pPr marL="0" indent="0" algn="l">
              <a:buNone/>
              <a:defRPr sz="1200" b="0" i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smtClean="0"/>
              <a:t>单击此处添加文本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7_3">
    <p:bg>
      <p:bgRef idx="1001">
        <a:schemeClr val="bg1"/>
      </p:bgRef>
    </p:bg>
    <p:spTree>
      <p:nvGrpSpPr>
        <p:cNvPr id="1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1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592522B-0F24-4480-B9DD-A9474A6880D6}" type="datetimeFigureOut"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</a:fld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02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 dirty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03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E5F26B5-172A-4DC2-B0B7-181CFC56B87C}" type="slidenum"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</a:fld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04" name="标题 5"/>
          <p:cNvSpPr>
            <a:spLocks noGrp="1"/>
          </p:cNvSpPr>
          <p:nvPr>
            <p:ph type="ctrTitle" idx="16385" hasCustomPrompt="1"/>
            <p:custDataLst>
              <p:tags r:id="rId2"/>
            </p:custDataLst>
          </p:nvPr>
        </p:nvSpPr>
        <p:spPr>
          <a:xfrm>
            <a:off x="609600" y="533400"/>
            <a:ext cx="34290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>
                <a:latin typeface="Microsoft YaHei UI" panose="020B0503020204020204" charset="-122"/>
                <a:ea typeface="Microsoft YaHei UI" panose="020B0503020204020204" charset="-122"/>
              </a:rPr>
              <a:t>单击此处添加标题</a:t>
            </a:r>
            <a:endParaRPr lang="zh-CN" altLang="en-US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05" name="文本占位符 6"/>
          <p:cNvSpPr>
            <a:spLocks noGrp="1"/>
          </p:cNvSpPr>
          <p:nvPr>
            <p:ph type="body" idx="16386" hasCustomPrompt="1"/>
            <p:custDataLst>
              <p:tags r:id="rId3"/>
            </p:custDataLst>
          </p:nvPr>
        </p:nvSpPr>
        <p:spPr>
          <a:xfrm>
            <a:off x="609600" y="2057400"/>
            <a:ext cx="3429000" cy="3657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单击此处添加正文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06" name="内容占位符 7"/>
          <p:cNvSpPr>
            <a:spLocks noGrp="1"/>
          </p:cNvSpPr>
          <p:nvPr>
            <p:ph idx="16389" hasCustomPrompt="1"/>
            <p:custDataLst>
              <p:tags r:id="rId4"/>
            </p:custDataLst>
          </p:nvPr>
        </p:nvSpPr>
        <p:spPr>
          <a:xfrm>
            <a:off x="4648200" y="609600"/>
            <a:ext cx="6934200" cy="3759200"/>
          </a:xfrm>
          <a:custGeom>
            <a:avLst/>
            <a:gdLst>
              <a:gd name="connisteX0" fmla="*/ 0 w 6934200"/>
              <a:gd name="connsiteY0" fmla="*/ 203200 h 3759200"/>
              <a:gd name="connisteX1" fmla="*/ 203200 w 6934200"/>
              <a:gd name="connsiteY1" fmla="*/ 0 h 3759200"/>
              <a:gd name="connisteX2" fmla="*/ 6731000 w 6934200"/>
              <a:gd name="connsiteY2" fmla="*/ 0 h 3759200"/>
              <a:gd name="connisteX3" fmla="*/ 6934200 w 6934200"/>
              <a:gd name="connsiteY3" fmla="*/ 203200 h 3759200"/>
              <a:gd name="connisteX4" fmla="*/ 6934200 w 6934200"/>
              <a:gd name="connsiteY4" fmla="*/ 3556000 h 3759200"/>
              <a:gd name="connisteX5" fmla="*/ 6731000 w 6934200"/>
              <a:gd name="connsiteY5" fmla="*/ 3759200 h 3759200"/>
              <a:gd name="connisteX6" fmla="*/ 203200 w 6934200"/>
              <a:gd name="connsiteY6" fmla="*/ 3759200 h 3759200"/>
              <a:gd name="connisteX7" fmla="*/ 0 w 6934200"/>
              <a:gd name="connsiteY7" fmla="*/ 3556000 h 3759200"/>
              <a:gd name="connisteX8" fmla="*/ 0 w 6934200"/>
              <a:gd name="connsiteY8" fmla="*/ 203200 h 3759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rect l="0" t="0" r="r" b="b"/>
            <a:pathLst>
              <a:path w="6934200" h="37592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6731000" y="0"/>
                </a:lnTo>
                <a:cubicBezTo>
                  <a:pt x="6843224" y="0"/>
                  <a:pt x="6934200" y="90976"/>
                  <a:pt x="6934200" y="203200"/>
                </a:cubicBezTo>
                <a:lnTo>
                  <a:pt x="6934200" y="3556000"/>
                </a:lnTo>
                <a:cubicBezTo>
                  <a:pt x="6934200" y="3668224"/>
                  <a:pt x="6843224" y="3759200"/>
                  <a:pt x="6731000" y="3759200"/>
                </a:cubicBezTo>
                <a:lnTo>
                  <a:pt x="203200" y="3759200"/>
                </a:lnTo>
                <a:cubicBezTo>
                  <a:pt x="90976" y="3759200"/>
                  <a:pt x="0" y="3668224"/>
                  <a:pt x="0" y="35560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</a:lvl1pPr>
            <a:lvl2pPr>
              <a:buNone/>
            </a:lvl2pPr>
            <a:lvl3pPr>
              <a:buNone/>
            </a:lvl3pPr>
            <a:lvl4pPr>
              <a:buNone/>
            </a:lvl4pPr>
            <a:lvl5pPr>
              <a:buNone/>
            </a:lvl5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 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07" name="装饰  8"/>
          <p:cNvSpPr>
            <a:spLocks noGrp="1"/>
          </p:cNvSpPr>
          <p:nvPr>
            <p:ph type="body" idx="16390" hasCustomPrompt="1"/>
            <p:custDataLst>
              <p:tags r:id="rId5"/>
            </p:custDataLst>
          </p:nvPr>
        </p:nvSpPr>
        <p:spPr>
          <a:xfrm>
            <a:off x="4648200" y="4826000"/>
            <a:ext cx="50800" cy="1422400"/>
          </a:xfrm>
          <a:custGeom>
            <a:avLst/>
            <a:gdLst>
              <a:gd name="connisteX0" fmla="*/ 0 w 50800"/>
              <a:gd name="connsiteY0" fmla="*/ 25400 h 1422400"/>
              <a:gd name="connisteX1" fmla="*/ 25400 w 50800"/>
              <a:gd name="connsiteY1" fmla="*/ 0 h 1422400"/>
              <a:gd name="connisteX2" fmla="*/ 25400 w 50800"/>
              <a:gd name="connsiteY2" fmla="*/ 0 h 1422400"/>
              <a:gd name="connisteX3" fmla="*/ 50800 w 50800"/>
              <a:gd name="connsiteY3" fmla="*/ 25400 h 1422400"/>
              <a:gd name="connisteX4" fmla="*/ 50800 w 50800"/>
              <a:gd name="connsiteY4" fmla="*/ 1397000 h 1422400"/>
              <a:gd name="connisteX5" fmla="*/ 25400 w 50800"/>
              <a:gd name="connsiteY5" fmla="*/ 1422400 h 1422400"/>
              <a:gd name="connisteX6" fmla="*/ 25400 w 50800"/>
              <a:gd name="connsiteY6" fmla="*/ 1422400 h 1422400"/>
              <a:gd name="connisteX7" fmla="*/ 0 w 50800"/>
              <a:gd name="connsiteY7" fmla="*/ 1397000 h 1422400"/>
              <a:gd name="connisteX8" fmla="*/ 0 w 50800"/>
              <a:gd name="connsiteY8" fmla="*/ 25400 h 142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rect l="0" t="0" r="r" b="b"/>
            <a:pathLst>
              <a:path w="50800" h="14224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397000"/>
                </a:lnTo>
                <a:cubicBezTo>
                  <a:pt x="50800" y="1411028"/>
                  <a:pt x="39428" y="1422400"/>
                  <a:pt x="25400" y="1422400"/>
                </a:cubicBezTo>
                <a:lnTo>
                  <a:pt x="25400" y="1422400"/>
                </a:lnTo>
                <a:cubicBezTo>
                  <a:pt x="11372" y="1422400"/>
                  <a:pt x="0" y="1411028"/>
                  <a:pt x="0" y="13970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</a:lvl1pPr>
            <a:lvl2pPr>
              <a:buNone/>
            </a:lvl2pPr>
            <a:lvl3pPr>
              <a:buNone/>
            </a:lvl3pPr>
            <a:lvl4pPr>
              <a:buNone/>
            </a:lvl4pPr>
            <a:lvl5pPr>
              <a:buNone/>
            </a:lvl5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 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08" name="文本占位符 9"/>
          <p:cNvSpPr>
            <a:spLocks noGrp="1"/>
          </p:cNvSpPr>
          <p:nvPr>
            <p:ph type="body" idx="16387" hasCustomPrompt="1"/>
            <p:custDataLst>
              <p:tags r:id="rId6"/>
            </p:custDataLst>
          </p:nvPr>
        </p:nvSpPr>
        <p:spPr>
          <a:xfrm>
            <a:off x="4800600" y="4826000"/>
            <a:ext cx="6781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单击此处添加项标题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  <p:sp>
        <p:nvSpPr>
          <p:cNvPr id="1048809" name="文本占位符 10"/>
          <p:cNvSpPr>
            <a:spLocks noGrp="1"/>
          </p:cNvSpPr>
          <p:nvPr>
            <p:ph type="body" idx="16388" hasCustomPrompt="1"/>
            <p:custDataLst>
              <p:tags r:id="rId7"/>
            </p:custDataLst>
          </p:nvPr>
        </p:nvSpPr>
        <p:spPr>
          <a:xfrm>
            <a:off x="4800600" y="5334000"/>
            <a:ext cx="6781800" cy="914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>
                <a:latin typeface="Microsoft YaHei UI" panose="020B0503020204020204" charset="-122"/>
                <a:ea typeface="Microsoft YaHei UI" panose="020B0503020204020204" charset="-122"/>
              </a:rPr>
              <a:t>单击此处添加正文</a:t>
            </a:r>
            <a:endParaRPr lang="zh-CN" altLang="en-US" smtClean="0">
              <a:latin typeface="Microsoft YaHei UI" panose="020B0503020204020204" charset="-122"/>
              <a:ea typeface="Microsoft YaHei UI" panose="020B0503020204020204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3" Type="http://schemas.openxmlformats.org/officeDocument/2006/relationships/theme" Target="../theme/theme1.xml"/><Relationship Id="rId22" Type="http://schemas.openxmlformats.org/officeDocument/2006/relationships/tags" Target="../tags/tag93.xml"/><Relationship Id="rId21" Type="http://schemas.openxmlformats.org/officeDocument/2006/relationships/tags" Target="../tags/tag92.xml"/><Relationship Id="rId20" Type="http://schemas.openxmlformats.org/officeDocument/2006/relationships/tags" Target="../tags/tag9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90.xml"/><Relationship Id="rId18" Type="http://schemas.openxmlformats.org/officeDocument/2006/relationships/tags" Target="../tags/tag89.xml"/><Relationship Id="rId17" Type="http://schemas.openxmlformats.org/officeDocument/2006/relationships/tags" Target="../tags/tag88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7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8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9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0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1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22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tags" Target="../tags/tag106.xml"/><Relationship Id="rId7" Type="http://schemas.openxmlformats.org/officeDocument/2006/relationships/tags" Target="../tags/tag105.xml"/><Relationship Id="rId6" Type="http://schemas.openxmlformats.org/officeDocument/2006/relationships/tags" Target="../tags/tag104.xml"/><Relationship Id="rId5" Type="http://schemas.openxmlformats.org/officeDocument/2006/relationships/tags" Target="../tags/tag103.xml"/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6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tags" Target="../tags/tag127.xml"/><Relationship Id="rId8" Type="http://schemas.openxmlformats.org/officeDocument/2006/relationships/tags" Target="../tags/tag126.xml"/><Relationship Id="rId7" Type="http://schemas.openxmlformats.org/officeDocument/2006/relationships/tags" Target="../tags/tag125.xml"/><Relationship Id="rId6" Type="http://schemas.openxmlformats.org/officeDocument/2006/relationships/tags" Target="../tags/tag124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3" Type="http://schemas.openxmlformats.org/officeDocument/2006/relationships/slideLayout" Target="../slideLayouts/slideLayout13.xml"/><Relationship Id="rId12" Type="http://schemas.openxmlformats.org/officeDocument/2006/relationships/tags" Target="../tags/tag130.xml"/><Relationship Id="rId11" Type="http://schemas.openxmlformats.org/officeDocument/2006/relationships/tags" Target="../tags/tag129.xml"/><Relationship Id="rId10" Type="http://schemas.openxmlformats.org/officeDocument/2006/relationships/tags" Target="../tags/tag128.xml"/><Relationship Id="rId1" Type="http://schemas.openxmlformats.org/officeDocument/2006/relationships/tags" Target="../tags/tag1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4490085" y="4142740"/>
            <a:ext cx="3223260" cy="3454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732280" y="1248410"/>
            <a:ext cx="9270365" cy="235712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zh-CN" dirty="0"/>
              <a:t>“</a:t>
            </a:r>
            <a:r>
              <a:rPr lang="zh-CN" altLang="en-US" dirty="0"/>
              <a:t>戏剧性瞬间</a:t>
            </a:r>
            <a:r>
              <a:rPr lang="en-US" altLang="zh-CN" dirty="0"/>
              <a:t>”</a:t>
            </a:r>
            <a:r>
              <a:rPr lang="zh-CN" altLang="en-US" dirty="0"/>
              <a:t>作文</a:t>
            </a:r>
            <a:r>
              <a:rPr lang="zh-CN" altLang="en-US" dirty="0"/>
              <a:t>讲评</a:t>
            </a:r>
            <a:endParaRPr lang="zh-CN" altLang="en-US" dirty="0"/>
          </a:p>
        </p:txBody>
      </p:sp>
      <p:cxnSp>
        <p:nvCxnSpPr>
          <p:cNvPr id="3" name="直接连接符 2"/>
          <p:cNvCxnSpPr/>
          <p:nvPr/>
        </p:nvCxnSpPr>
        <p:spPr>
          <a:xfrm>
            <a:off x="6192520" y="4211320"/>
            <a:ext cx="0" cy="1873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912495" y="429260"/>
            <a:ext cx="10621010" cy="318452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40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</a:rPr>
              <a:t>本次写作存在问题：</a:t>
            </a:r>
            <a:endParaRPr lang="zh-CN" altLang="en-US" sz="40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1.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完全偏离材料（少数），完全</a:t>
            </a:r>
            <a:r>
              <a:rPr lang="zh-CN" altLang="en-US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不提</a:t>
            </a:r>
            <a:r>
              <a:rPr lang="en-US" altLang="zh-CN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endParaRPr lang="zh-CN" altLang="en-US" sz="3200" b="1">
              <a:highlight>
                <a:srgbClr val="FFFF00"/>
              </a:highlight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en-US" altLang="zh-CN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2.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存在审题偏差，</a:t>
            </a:r>
            <a:r>
              <a:rPr lang="zh-CN" altLang="en-US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核心概念把握不准确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（把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等同为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偶然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、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灵感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、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表面现象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、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成功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）</a:t>
            </a:r>
            <a:endParaRPr lang="zh-CN" altLang="en-US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en-US" altLang="zh-CN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3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、只关注了核心概念，</a:t>
            </a:r>
            <a:r>
              <a:rPr lang="zh-CN" altLang="en-US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对材料缺乏整体把握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，导致写作重心偏移，简单分析完原因，不谈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影响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，马上开始谈</a:t>
            </a:r>
            <a:r>
              <a:rPr lang="zh-CN" altLang="en-US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怎么</a:t>
            </a:r>
            <a:r>
              <a:rPr lang="en-US" altLang="zh-CN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把握戏剧性瞬间</a:t>
            </a:r>
            <a:r>
              <a:rPr lang="en-US" altLang="zh-CN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，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如何努力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”“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如何积累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（大部分）</a:t>
            </a:r>
            <a:endParaRPr lang="zh-CN" altLang="en-US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en-US" altLang="zh-CN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4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、谈及原因和影响，但只浮于表面，简单一带而过，没有深入的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理论分析，只会罗列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现象。</a:t>
            </a:r>
            <a:endParaRPr lang="zh-CN" altLang="en-US" sz="32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96925" y="935990"/>
            <a:ext cx="10989310" cy="633349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609600" fontAlgn="auto">
              <a:lnSpc>
                <a:spcPct val="170000"/>
              </a:lnSpc>
            </a:pPr>
            <a:r>
              <a:rPr lang="zh-CN" altLang="en-US" sz="32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许多人都偏爱</a:t>
            </a:r>
            <a:r>
              <a:rPr lang="en-US" altLang="zh-CN" sz="32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“</a:t>
            </a:r>
            <a:r>
              <a:rPr lang="zh-CN" altLang="en-US" sz="32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戏剧性的瞬间</a:t>
            </a:r>
            <a:r>
              <a:rPr lang="en-US" altLang="zh-CN" sz="32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”</a:t>
            </a:r>
            <a:r>
              <a:rPr lang="zh-CN" altLang="en-US" sz="32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。比如，虽然他们常常被告知，科学发现往往要经历无数人的殚精竭虑、接续努力，这一过程复杂而缓慢；但是他们更愿意相信：牛顿被苹果砸到脑袋而发现万有引力，阿基米德某次坐进浴缸时发现浮力定律</a:t>
            </a:r>
            <a:r>
              <a:rPr lang="en-US" altLang="zh-CN" sz="32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……</a:t>
            </a:r>
            <a:endParaRPr lang="en-US" altLang="zh-CN" sz="3200" b="1" kern="100" dirty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812800" fontAlgn="auto">
              <a:lnSpc>
                <a:spcPct val="170000"/>
              </a:lnSpc>
              <a:extLst>
                <a:ext uri="{35155182-B16C-46BC-9424-99874614C6A1}">
                  <wpsdc:indentchars xmlns:wpsdc="http://www.wps.cn/officeDocument/2017/drawingmlCustomData" val="200" checksum="3877492575"/>
                </a:ext>
              </a:extLst>
            </a:pPr>
            <a:r>
              <a:rPr lang="zh-CN" altLang="en-US" sz="32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这种心理普遍存在于社会生活的各个领域，并对人们的认知与行动产生影响。</a:t>
            </a:r>
            <a:endParaRPr lang="zh-CN" altLang="en-US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zh-CN" altLang="en-US" sz="32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3355" y="78740"/>
            <a:ext cx="8520430" cy="93218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itle"/>
              </a:ext>
            </a:extLst>
          </a:bodyPr>
          <a:p>
            <a:pPr algn="l"/>
            <a:r>
              <a:rPr lang="zh-CN" altLang="en-US" sz="4800" b="1" spc="40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</a:rPr>
              <a:t>再审题</a:t>
            </a:r>
            <a:endParaRPr lang="zh-CN" altLang="en-US" sz="4800" b="1" spc="400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4" name=""/>
        <p:cNvGrpSpPr/>
        <p:nvPr/>
      </p:nvGrpSpPr>
      <p:grpSpPr/>
      <p:sp>
        <p:nvSpPr>
          <p:cNvPr id="1048770" name="文本框 4"/>
          <p:cNvSpPr txBox="1"/>
          <p:nvPr>
            <p:custDataLst>
              <p:tags r:id="rId1"/>
            </p:custDataLst>
          </p:nvPr>
        </p:nvSpPr>
        <p:spPr>
          <a:xfrm>
            <a:off x="0" y="0"/>
            <a:ext cx="8100695" cy="655955"/>
          </a:xfrm>
          <a:prstGeom prst="rect">
            <a:avLst/>
          </a:prstGeom>
          <a:noFill/>
        </p:spPr>
        <p:txBody>
          <a:bodyPr wrap="square" lIns="63500" tIns="25400" rIns="63500" bIns="25400" rtlCol="0" anchor="b" anchorCtr="0">
            <a:normAutofit lnSpcReduction="10000"/>
          </a:bodyPr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700" b="1" spc="209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审题升格：材料解码四步法</a:t>
            </a:r>
            <a:endParaRPr lang="en-US" altLang="zh-CN" sz="3700" b="1" spc="209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771" name="Title 6"/>
          <p:cNvSpPr txBox="1"/>
          <p:nvPr>
            <p:custDataLst>
              <p:tags r:id="rId2"/>
            </p:custDataLst>
          </p:nvPr>
        </p:nvSpPr>
        <p:spPr>
          <a:xfrm>
            <a:off x="6504305" y="3840480"/>
            <a:ext cx="5688330" cy="2899410"/>
          </a:xfrm>
          <a:prstGeom prst="rect">
            <a:avLst/>
          </a:prstGeom>
          <a:noFill/>
          <a:ln w="3175">
            <a:gradFill>
              <a:gsLst>
                <a:gs pos="0">
                  <a:srgbClr val="DF0303"/>
                </a:gs>
                <a:gs pos="51300">
                  <a:srgbClr val="FE5F4A"/>
                </a:gs>
                <a:gs pos="100000">
                  <a:srgbClr val="FEA06E"/>
                </a:gs>
              </a:gsLst>
              <a:lin ang="5400000" scaled="0"/>
            </a:gradFill>
            <a:prstDash val="dash"/>
          </a:ln>
        </p:spPr>
        <p:txBody>
          <a:bodyPr wrap="square" lIns="63500" tIns="25400" rIns="63500" bIns="254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24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材料解读</a:t>
            </a:r>
            <a:endParaRPr lang="zh-CN" altLang="en-US" sz="2400" spc="4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24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许多人偏爱</a:t>
            </a:r>
            <a:r>
              <a:rPr lang="en-US" altLang="zh-CN" sz="24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戏剧性的瞬间</a:t>
            </a:r>
            <a:r>
              <a:rPr lang="en-US" altLang="zh-CN" sz="24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24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，不信科学发现的复杂缓慢过程，更信牛顿、阿基米德式偶然发现的故事</a:t>
            </a:r>
            <a:endParaRPr lang="zh-CN" altLang="en-US" sz="2400" spc="4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24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偏爱是一种心理倾向，指明知真相仍主动选信另一种版本，属心理层面，影响认知与行动</a:t>
            </a:r>
            <a:endParaRPr lang="zh-CN" altLang="en-US" sz="2400" spc="4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54000" lvl="0" indent="-2540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endParaRPr lang="zh-CN" altLang="en-US" sz="2400" spc="4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48772" name="文本框 1"/>
          <p:cNvSpPr txBox="1"/>
          <p:nvPr/>
        </p:nvSpPr>
        <p:spPr>
          <a:xfrm>
            <a:off x="1100455" y="786448"/>
            <a:ext cx="5080000" cy="521970"/>
          </a:xfrm>
          <a:prstGeom prst="rect">
            <a:avLst/>
          </a:prstGeom>
        </p:spPr>
        <p:txBody>
          <a:bodyPr>
            <a:spAutoFit/>
          </a:bodyPr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zh-CN" altLang="en-US" sz="2800" b="1" i="0">
                <a:solidFill>
                  <a:srgbClr val="0F1115"/>
                </a:solidFill>
                <a:latin typeface="quote-cjk-patch"/>
                <a:ea typeface="quote-cjk-patch"/>
              </a:rPr>
              <a:t>第一步：圈画关键信息</a:t>
            </a:r>
            <a:endParaRPr lang="zh-CN" altLang="en-US" sz="2800" b="1" i="0">
              <a:solidFill>
                <a:srgbClr val="0F1115"/>
              </a:solidFill>
              <a:latin typeface="quote-cjk-patch"/>
              <a:ea typeface="quote-cjk-patch"/>
            </a:endParaRPr>
          </a:p>
        </p:txBody>
      </p:sp>
      <p:sp>
        <p:nvSpPr>
          <p:cNvPr id="1048773" name="文本框 5"/>
          <p:cNvSpPr txBox="1"/>
          <p:nvPr/>
        </p:nvSpPr>
        <p:spPr>
          <a:xfrm>
            <a:off x="174625" y="1713230"/>
            <a:ext cx="6005830" cy="3686175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p>
            <a:pPr indent="635000" fontAlgn="auto">
              <a:lnSpc>
                <a:spcPct val="118000"/>
              </a:lnSpc>
            </a:pPr>
            <a:r>
              <a:rPr lang="zh-CN" altLang="en-US" sz="2200" b="1" kern="100" dirty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许多人都偏爱“戏剧性的瞬间”。</a:t>
            </a:r>
            <a:r>
              <a:rPr lang="zh-CN" altLang="en-US" sz="2200" b="1" kern="1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比如，虽然他们常常被告知，科学发现往往要经历无数人的殚精竭虑、接续努力，这一过程复杂而缓慢；</a:t>
            </a:r>
            <a:r>
              <a:rPr lang="zh-CN" altLang="en-US" sz="2200" b="1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但是他们更愿意相信：牛顿被苹果砸到脑袋而发现万有引力，阿基米德某次坐进浴缸时发现浮力定律</a:t>
            </a:r>
            <a:r>
              <a:rPr lang="en-US" altLang="zh-CN" sz="2200" b="1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……</a:t>
            </a:r>
            <a:endParaRPr lang="en-US" altLang="zh-CN" sz="2200" b="1" kern="100" dirty="0">
              <a:solidFill>
                <a:srgbClr val="0070C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558800" fontAlgn="auto">
              <a:lnSpc>
                <a:spcPct val="118000"/>
              </a:lnSpc>
            </a:pPr>
            <a:r>
              <a:rPr lang="zh-CN" altLang="en-US" sz="2200" b="1" kern="100" dirty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这种心理普遍存在于社会生活的各个领域，并对人们的认知与行动产生影响。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58800" fontAlgn="auto">
              <a:lnSpc>
                <a:spcPct val="118000"/>
              </a:lnSpc>
            </a:pP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774" name="图文框 13"/>
          <p:cNvSpPr/>
          <p:nvPr/>
        </p:nvSpPr>
        <p:spPr>
          <a:xfrm>
            <a:off x="1979295" y="1818640"/>
            <a:ext cx="716915" cy="357505"/>
          </a:xfrm>
          <a:prstGeom prst="frame">
            <a:avLst>
              <a:gd name="adj1" fmla="val 12433"/>
            </a:avLst>
          </a:prstGeom>
          <a:solidFill>
            <a:srgbClr val="5237AB"/>
          </a:solidFill>
          <a:ln>
            <a:noFill/>
          </a:ln>
        </p:spPr>
        <p:style>
          <a:lnRef idx="2">
            <a:srgbClr val="5237AB">
              <a:shade val="15000"/>
            </a:srgbClr>
          </a:lnRef>
          <a:fillRef idx="1">
            <a:srgbClr val="5237AB"/>
          </a:fillRef>
          <a:effectRef idx="0">
            <a:srgbClr val="5237AB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solidFill>
                <a:srgbClr val="0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048775" name="图文框 2"/>
          <p:cNvSpPr/>
          <p:nvPr/>
        </p:nvSpPr>
        <p:spPr>
          <a:xfrm>
            <a:off x="174625" y="2176145"/>
            <a:ext cx="716915" cy="357505"/>
          </a:xfrm>
          <a:prstGeom prst="frame">
            <a:avLst>
              <a:gd name="adj1" fmla="val 1243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48776" name="图文框 3"/>
          <p:cNvSpPr/>
          <p:nvPr/>
        </p:nvSpPr>
        <p:spPr>
          <a:xfrm>
            <a:off x="1009650" y="2966085"/>
            <a:ext cx="716915" cy="357505"/>
          </a:xfrm>
          <a:prstGeom prst="frame">
            <a:avLst>
              <a:gd name="adj1" fmla="val 1243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48777" name="图文框 7"/>
          <p:cNvSpPr/>
          <p:nvPr/>
        </p:nvSpPr>
        <p:spPr>
          <a:xfrm>
            <a:off x="793115" y="4189095"/>
            <a:ext cx="1253490" cy="357505"/>
          </a:xfrm>
          <a:prstGeom prst="frame">
            <a:avLst>
              <a:gd name="adj1" fmla="val 1243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48778" name="图文框 8"/>
          <p:cNvSpPr/>
          <p:nvPr/>
        </p:nvSpPr>
        <p:spPr>
          <a:xfrm>
            <a:off x="1659255" y="4546600"/>
            <a:ext cx="1403350" cy="357505"/>
          </a:xfrm>
          <a:prstGeom prst="frame">
            <a:avLst>
              <a:gd name="adj1" fmla="val 12433"/>
            </a:avLst>
          </a:prstGeom>
          <a:solidFill>
            <a:srgbClr val="5237AB"/>
          </a:solidFill>
          <a:ln>
            <a:noFill/>
          </a:ln>
        </p:spPr>
        <p:style>
          <a:lnRef idx="2">
            <a:srgbClr val="5237AB">
              <a:shade val="15000"/>
            </a:srgbClr>
          </a:lnRef>
          <a:fillRef idx="1">
            <a:srgbClr val="5237AB"/>
          </a:fillRef>
          <a:effectRef idx="0">
            <a:srgbClr val="5237AB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solidFill>
                <a:srgbClr val="0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048779" name="文本框 12"/>
          <p:cNvSpPr txBox="1"/>
          <p:nvPr/>
        </p:nvSpPr>
        <p:spPr>
          <a:xfrm>
            <a:off x="6424930" y="579755"/>
            <a:ext cx="5692140" cy="3027045"/>
          </a:xfrm>
          <a:prstGeom prst="rect">
            <a:avLst/>
          </a:prstGeom>
          <a:noFill/>
          <a:ln>
            <a:gradFill>
              <a:gsLst>
                <a:gs pos="0">
                  <a:srgbClr val="DF0303"/>
                </a:gs>
                <a:gs pos="51300">
                  <a:srgbClr val="FE5F4A"/>
                </a:gs>
                <a:gs pos="100000">
                  <a:srgbClr val="FEA06E"/>
                </a:gs>
              </a:gsLst>
              <a:lin ang="5400000" scaled="0"/>
            </a:gradFill>
          </a:ln>
        </p:spPr>
        <p:txBody>
          <a:bodyPr wrap="square" rtlCol="0" anchor="t">
            <a:noAutofit/>
          </a:bodyPr>
          <a:p>
            <a:pPr lvl="0" indent="0" algn="l" defTabSz="91376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000" b="1" spc="40" smtClean="0">
                <a:ln w="3175">
                  <a:noFill/>
                  <a:prstDash val="dash"/>
                </a:ln>
                <a:solidFill>
                  <a:srgbClr val="FF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关键要点圈画</a:t>
            </a:r>
            <a:endParaRPr lang="zh-CN" altLang="en-US" sz="2000" b="1" spc="40" smtClean="0">
              <a:ln w="3175">
                <a:noFill/>
                <a:prstDash val="dash"/>
              </a:ln>
              <a:solidFill>
                <a:srgbClr val="FF0000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algn="l" defTabSz="91376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🔴 </a:t>
            </a:r>
            <a:r>
              <a:rPr lang="zh-CN" altLang="en-US" sz="2000" b="1" spc="40" smtClean="0">
                <a:ln w="3175">
                  <a:noFill/>
                  <a:prstDash val="dash"/>
                </a:ln>
                <a:solidFill>
                  <a:srgbClr val="FF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偏爱</a:t>
            </a: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 —— 这是一种心理倾向</a:t>
            </a:r>
            <a:endParaRPr lang="zh-CN" altLang="en-US" sz="2000" spc="40" smtClean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 indent="0" algn="l" defTabSz="91376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🔴 </a:t>
            </a: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rgbClr val="FF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虽然……但是……</a:t>
            </a: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 —— 明知真相，却选择相信另一种版本</a:t>
            </a:r>
            <a:endParaRPr lang="zh-CN" altLang="en-US" sz="2000" spc="40" smtClean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 indent="0" algn="l" defTabSz="91376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🔴 </a:t>
            </a: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rgbClr val="FF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更</a:t>
            </a: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愿意相信 —— 主动选择，非无知</a:t>
            </a:r>
            <a:endParaRPr lang="zh-CN" altLang="en-US" sz="2000" spc="40" smtClean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 indent="0" algn="l" defTabSz="91376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🔴 </a:t>
            </a: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rgbClr val="FF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这种心理</a:t>
            </a: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 —— 写作对象是“心理”，不是“瞬间”本身</a:t>
            </a:r>
            <a:endParaRPr lang="zh-CN" altLang="en-US" sz="2000" spc="40" smtClean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 indent="0" algn="l" defTabSz="91376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🔴 </a:t>
            </a: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rgbClr val="FF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认知与行动</a:t>
            </a:r>
            <a:r>
              <a:rPr lang="zh-CN" altLang="en-US" sz="2000" spc="40" smtClean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 —— 影响的两个维度</a:t>
            </a:r>
            <a:endParaRPr lang="zh-CN" altLang="en-US" sz="2000" spc="40" smtClean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8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8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8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8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48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48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48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48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48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8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48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48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48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48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48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48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48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48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48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48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48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48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74" grpId="0" bldLvl="0" animBg="1"/>
      <p:bldP spid="1048774" grpId="1" animBg="1"/>
      <p:bldP spid="1048775" grpId="0" bldLvl="0" animBg="1"/>
      <p:bldP spid="1048775" grpId="1" animBg="1"/>
      <p:bldP spid="1048776" grpId="0" bldLvl="0" animBg="1"/>
      <p:bldP spid="1048776" grpId="1" animBg="1"/>
      <p:bldP spid="1048777" grpId="0" bldLvl="0" animBg="1"/>
      <p:bldP spid="1048777" grpId="1" animBg="1"/>
      <p:bldP spid="1048778" grpId="0" bldLvl="0" animBg="1"/>
      <p:bldP spid="1048778" grpId="1" animBg="1"/>
      <p:bldP spid="1048771" grpId="0" bldLvl="0" animBg="1"/>
      <p:bldP spid="104877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6" name=""/>
        <p:cNvGrpSpPr/>
        <p:nvPr/>
      </p:nvGrpSpPr>
      <p:grpSpPr/>
      <p:sp>
        <p:nvSpPr>
          <p:cNvPr id="1048792" name="任意多边形: 形状 6"/>
          <p:cNvSpPr/>
          <p:nvPr>
            <p:custDataLst>
              <p:tags r:id="rId1"/>
            </p:custDataLst>
          </p:nvPr>
        </p:nvSpPr>
        <p:spPr>
          <a:xfrm>
            <a:off x="0" y="1371611"/>
            <a:ext cx="12192098" cy="4267234"/>
          </a:xfrm>
          <a:custGeom>
            <a:avLst/>
            <a:gdLst>
              <a:gd name="connsiteX0" fmla="*/ 0 w 12192000"/>
              <a:gd name="connsiteY0" fmla="*/ 0 h 4300477"/>
              <a:gd name="connsiteX1" fmla="*/ 12192000 w 12192000"/>
              <a:gd name="connsiteY1" fmla="*/ 0 h 4300477"/>
              <a:gd name="connsiteX2" fmla="*/ 12192000 w 12192000"/>
              <a:gd name="connsiteY2" fmla="*/ 4057631 h 4300477"/>
              <a:gd name="connsiteX3" fmla="*/ 2998549 w 12192000"/>
              <a:gd name="connsiteY3" fmla="*/ 4057631 h 4300477"/>
              <a:gd name="connsiteX4" fmla="*/ 2752403 w 12192000"/>
              <a:gd name="connsiteY4" fmla="*/ 4300477 h 4300477"/>
              <a:gd name="connsiteX5" fmla="*/ 2469723 w 12192000"/>
              <a:gd name="connsiteY5" fmla="*/ 4057631 h 4300477"/>
              <a:gd name="connsiteX6" fmla="*/ 0 w 12192000"/>
              <a:gd name="connsiteY6" fmla="*/ 4057631 h 4300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4300477">
                <a:moveTo>
                  <a:pt x="0" y="0"/>
                </a:moveTo>
                <a:lnTo>
                  <a:pt x="12192000" y="0"/>
                </a:lnTo>
                <a:lnTo>
                  <a:pt x="12192000" y="4057631"/>
                </a:lnTo>
                <a:lnTo>
                  <a:pt x="2998549" y="4057631"/>
                </a:lnTo>
                <a:lnTo>
                  <a:pt x="2752403" y="4300477"/>
                </a:lnTo>
                <a:lnTo>
                  <a:pt x="2469723" y="4057631"/>
                </a:lnTo>
                <a:lnTo>
                  <a:pt x="0" y="4057631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157" name="组合 4"/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11095469" y="562828"/>
            <a:ext cx="701070" cy="611756"/>
            <a:chOff x="3213087" y="1347855"/>
            <a:chExt cx="723914" cy="631689"/>
          </a:xfrm>
          <a:solidFill>
            <a:srgbClr val="F2F2F2"/>
          </a:solidFill>
        </p:grpSpPr>
        <p:sp>
          <p:nvSpPr>
            <p:cNvPr id="1048793" name="任意多边形: 形状 8"/>
            <p:cNvSpPr>
              <a:spLocks noChangeAspect="1"/>
            </p:cNvSpPr>
            <p:nvPr>
              <p:custDataLst>
                <p:tags r:id="rId3"/>
              </p:custDataLst>
            </p:nvPr>
          </p:nvSpPr>
          <p:spPr>
            <a:xfrm>
              <a:off x="3213087" y="1347855"/>
              <a:ext cx="311295" cy="631688"/>
            </a:xfrm>
            <a:custGeom>
              <a:avLst/>
              <a:gdLst>
                <a:gd name="connsiteX0" fmla="*/ 0 w 311295"/>
                <a:gd name="connsiteY0" fmla="*/ 0 h 631688"/>
                <a:gd name="connsiteX1" fmla="*/ 311295 w 311295"/>
                <a:gd name="connsiteY1" fmla="*/ 0 h 631688"/>
                <a:gd name="connsiteX2" fmla="*/ 311295 w 311295"/>
                <a:gd name="connsiteY2" fmla="*/ 278573 h 631688"/>
                <a:gd name="connsiteX3" fmla="*/ 92015 w 311295"/>
                <a:gd name="connsiteY3" fmla="*/ 631688 h 631688"/>
                <a:gd name="connsiteX4" fmla="*/ 80962 w 311295"/>
                <a:gd name="connsiteY4" fmla="*/ 613739 h 631688"/>
                <a:gd name="connsiteX5" fmla="*/ 33054 w 311295"/>
                <a:gd name="connsiteY5" fmla="*/ 568483 h 631688"/>
                <a:gd name="connsiteX6" fmla="*/ 20355 w 311295"/>
                <a:gd name="connsiteY6" fmla="*/ 561364 h 631688"/>
                <a:gd name="connsiteX7" fmla="*/ 150652 w 311295"/>
                <a:gd name="connsiteY7" fmla="*/ 311295 h 631688"/>
                <a:gd name="connsiteX8" fmla="*/ 0 w 311295"/>
                <a:gd name="connsiteY8" fmla="*/ 311295 h 631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1295" h="631688">
                  <a:moveTo>
                    <a:pt x="0" y="0"/>
                  </a:moveTo>
                  <a:lnTo>
                    <a:pt x="311295" y="0"/>
                  </a:lnTo>
                  <a:lnTo>
                    <a:pt x="311295" y="278573"/>
                  </a:lnTo>
                  <a:cubicBezTo>
                    <a:pt x="300365" y="511936"/>
                    <a:pt x="92393" y="629207"/>
                    <a:pt x="92015" y="631688"/>
                  </a:cubicBezTo>
                  <a:lnTo>
                    <a:pt x="80962" y="613739"/>
                  </a:lnTo>
                  <a:cubicBezTo>
                    <a:pt x="67726" y="597568"/>
                    <a:pt x="51617" y="582153"/>
                    <a:pt x="33054" y="568483"/>
                  </a:cubicBezTo>
                  <a:lnTo>
                    <a:pt x="20355" y="561364"/>
                  </a:lnTo>
                  <a:cubicBezTo>
                    <a:pt x="21645" y="561467"/>
                    <a:pt x="135315" y="475631"/>
                    <a:pt x="150652" y="311295"/>
                  </a:cubicBezTo>
                  <a:lnTo>
                    <a:pt x="0" y="31129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048794" name="任意多边形: 形状 9"/>
            <p:cNvSpPr>
              <a:spLocks noChangeAspect="1"/>
            </p:cNvSpPr>
            <p:nvPr>
              <p:custDataLst>
                <p:tags r:id="rId4"/>
              </p:custDataLst>
            </p:nvPr>
          </p:nvSpPr>
          <p:spPr>
            <a:xfrm>
              <a:off x="3625706" y="1347856"/>
              <a:ext cx="311295" cy="631688"/>
            </a:xfrm>
            <a:custGeom>
              <a:avLst/>
              <a:gdLst>
                <a:gd name="connsiteX0" fmla="*/ 0 w 311295"/>
                <a:gd name="connsiteY0" fmla="*/ 0 h 631688"/>
                <a:gd name="connsiteX1" fmla="*/ 311295 w 311295"/>
                <a:gd name="connsiteY1" fmla="*/ 0 h 631688"/>
                <a:gd name="connsiteX2" fmla="*/ 311295 w 311295"/>
                <a:gd name="connsiteY2" fmla="*/ 278573 h 631688"/>
                <a:gd name="connsiteX3" fmla="*/ 92015 w 311295"/>
                <a:gd name="connsiteY3" fmla="*/ 631688 h 631688"/>
                <a:gd name="connsiteX4" fmla="*/ 80961 w 311295"/>
                <a:gd name="connsiteY4" fmla="*/ 613739 h 631688"/>
                <a:gd name="connsiteX5" fmla="*/ 33054 w 311295"/>
                <a:gd name="connsiteY5" fmla="*/ 568483 h 631688"/>
                <a:gd name="connsiteX6" fmla="*/ 20355 w 311295"/>
                <a:gd name="connsiteY6" fmla="*/ 561364 h 631688"/>
                <a:gd name="connsiteX7" fmla="*/ 150652 w 311295"/>
                <a:gd name="connsiteY7" fmla="*/ 311295 h 631688"/>
                <a:gd name="connsiteX8" fmla="*/ 0 w 311295"/>
                <a:gd name="connsiteY8" fmla="*/ 311295 h 631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1295" h="631688">
                  <a:moveTo>
                    <a:pt x="0" y="0"/>
                  </a:moveTo>
                  <a:lnTo>
                    <a:pt x="311295" y="0"/>
                  </a:lnTo>
                  <a:lnTo>
                    <a:pt x="311295" y="278573"/>
                  </a:lnTo>
                  <a:cubicBezTo>
                    <a:pt x="300365" y="511936"/>
                    <a:pt x="92393" y="629207"/>
                    <a:pt x="92015" y="631688"/>
                  </a:cubicBezTo>
                  <a:lnTo>
                    <a:pt x="80961" y="613739"/>
                  </a:lnTo>
                  <a:cubicBezTo>
                    <a:pt x="67726" y="597568"/>
                    <a:pt x="51617" y="582153"/>
                    <a:pt x="33054" y="568483"/>
                  </a:cubicBezTo>
                  <a:lnTo>
                    <a:pt x="20355" y="561364"/>
                  </a:lnTo>
                  <a:cubicBezTo>
                    <a:pt x="21645" y="561467"/>
                    <a:pt x="135315" y="475631"/>
                    <a:pt x="150652" y="311295"/>
                  </a:cubicBezTo>
                  <a:lnTo>
                    <a:pt x="0" y="31129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048795" name="文本框 6"/>
          <p:cNvSpPr txBox="1"/>
          <p:nvPr>
            <p:custDataLst>
              <p:tags r:id="rId5"/>
            </p:custDataLst>
          </p:nvPr>
        </p:nvSpPr>
        <p:spPr>
          <a:xfrm>
            <a:off x="609567" y="457178"/>
            <a:ext cx="9601276" cy="7620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 lnSpcReduction="10000"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4400" b="1" spc="28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第二步：概念精准界定</a:t>
            </a:r>
            <a:endParaRPr lang="zh-CN" altLang="en-US" sz="4400" b="1" spc="28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4194306" name="表格 9"/>
          <p:cNvGraphicFramePr/>
          <p:nvPr>
            <p:custDataLst>
              <p:tags r:id="rId6"/>
            </p:custDataLst>
          </p:nvPr>
        </p:nvGraphicFramePr>
        <p:xfrm>
          <a:off x="-635" y="1869440"/>
          <a:ext cx="11987530" cy="4185920"/>
        </p:xfrm>
        <a:graphic>
          <a:graphicData uri="http://schemas.openxmlformats.org/drawingml/2006/table">
            <a:tbl>
              <a:tblPr/>
              <a:tblGrid>
                <a:gridCol w="1756410"/>
                <a:gridCol w="4908550"/>
                <a:gridCol w="5322570"/>
              </a:tblGrid>
              <a:tr h="752475"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1" spc="130">
                          <a:solidFill>
                            <a:srgbClr val="7D5CB8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角度</a:t>
                      </a:r>
                      <a:endParaRPr lang="zh-CN" altLang="en-US" sz="2400" b="1" spc="130">
                        <a:solidFill>
                          <a:srgbClr val="7D5CB8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1" spc="130">
                          <a:solidFill>
                            <a:srgbClr val="7D5CB8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特征</a:t>
                      </a:r>
                      <a:endParaRPr lang="zh-CN" altLang="en-US" sz="2400" b="1" spc="130">
                        <a:solidFill>
                          <a:srgbClr val="7D5CB8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1" spc="130">
                          <a:solidFill>
                            <a:srgbClr val="7D5CB8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关键理解</a:t>
                      </a:r>
                      <a:endParaRPr lang="zh-CN" altLang="en-US" sz="2400" b="1" spc="130">
                        <a:solidFill>
                          <a:srgbClr val="7D5CB8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</a:tr>
              <a:tr h="1144270"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0" spc="130">
                          <a:solidFill>
                            <a:srgbClr val="7D5CB8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正面理解</a:t>
                      </a:r>
                      <a:endParaRPr lang="zh-CN" altLang="en-US" sz="2400" b="0" spc="130">
                        <a:solidFill>
                          <a:srgbClr val="7D5CB8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0" spc="130">
                          <a:solidFill>
                            <a:srgbClr val="40404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偶然、突发、传奇、直观、易传播</a:t>
                      </a:r>
                      <a:endParaRPr lang="zh-CN" altLang="en-US" sz="2400" b="0" spc="130">
                        <a:solidFill>
                          <a:srgbClr val="40404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0" spc="130">
                          <a:solidFill>
                            <a:srgbClr val="40404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牛顿被苹果砸、阿基米德坐浴缸</a:t>
                      </a:r>
                      <a:endParaRPr lang="zh-CN" altLang="en-US" sz="2400" b="0" spc="130">
                        <a:solidFill>
                          <a:srgbClr val="40404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</a:tr>
              <a:tr h="1144905"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0" spc="130">
                          <a:solidFill>
                            <a:srgbClr val="7D5CB8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反面界定</a:t>
                      </a:r>
                      <a:endParaRPr lang="zh-CN" altLang="en-US" sz="2400" b="0" spc="130">
                        <a:solidFill>
                          <a:srgbClr val="7D5CB8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0" spc="130">
                          <a:solidFill>
                            <a:srgbClr val="40404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对复杂过程的简化、遮蔽、浪漫化重构</a:t>
                      </a:r>
                      <a:endParaRPr lang="zh-CN" altLang="en-US" sz="2400" b="0" spc="130">
                        <a:solidFill>
                          <a:srgbClr val="40404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0" spc="130">
                          <a:solidFill>
                            <a:srgbClr val="40404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与“无数人的殚精竭虑”“复杂而缓慢”形成对比</a:t>
                      </a:r>
                      <a:endParaRPr lang="zh-CN" altLang="en-US" sz="2400" b="0" spc="130">
                        <a:solidFill>
                          <a:srgbClr val="40404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</a:tr>
              <a:tr h="1144270"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0" spc="130">
                          <a:solidFill>
                            <a:srgbClr val="7D5CB8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本质属性</a:t>
                      </a:r>
                      <a:endParaRPr lang="zh-CN" altLang="en-US" sz="2400" b="0" spc="130">
                        <a:solidFill>
                          <a:srgbClr val="7D5CB8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0" spc="130">
                          <a:solidFill>
                            <a:srgbClr val="40404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是被“故事化”的版本，非事物本质真相</a:t>
                      </a:r>
                      <a:endParaRPr lang="zh-CN" altLang="en-US" sz="2400" b="0" spc="130">
                        <a:solidFill>
                          <a:srgbClr val="40404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400" b="0" spc="130">
                          <a:solidFill>
                            <a:srgbClr val="40404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人们“更愿意相信”的版本</a:t>
                      </a:r>
                      <a:endParaRPr lang="zh-CN" altLang="en-US" sz="2400" b="0" spc="130">
                        <a:solidFill>
                          <a:srgbClr val="40404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215900" marR="215900" marT="133350" marB="133350" anchor="ctr" anchorCtr="0">
                    <a:lnL w="9525">
                      <a:solidFill>
                        <a:srgbClr val="7D5CB8"/>
                      </a:solidFill>
                      <a:prstDash val="dash"/>
                    </a:lnL>
                    <a:lnR w="9525">
                      <a:solidFill>
                        <a:srgbClr val="7D5CB8"/>
                      </a:solidFill>
                      <a:prstDash val="dash"/>
                    </a:lnR>
                    <a:lnT w="9525">
                      <a:solidFill>
                        <a:srgbClr val="7D5CB8"/>
                      </a:solidFill>
                      <a:prstDash val="dash"/>
                    </a:lnT>
                    <a:lnB w="9525">
                      <a:solidFill>
                        <a:srgbClr val="7D5CB8"/>
                      </a:solidFill>
                      <a:prstDash val="dash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48796" name="Title 6"/>
          <p:cNvSpPr txBox="1"/>
          <p:nvPr>
            <p:custDataLst>
              <p:tags r:id="rId7"/>
            </p:custDataLst>
          </p:nvPr>
        </p:nvSpPr>
        <p:spPr>
          <a:xfrm>
            <a:off x="1146137" y="1174937"/>
            <a:ext cx="10972876" cy="75485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3600" spc="28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【“戏剧性瞬间”是什么？】</a:t>
            </a:r>
            <a:endParaRPr lang="zh-CN" altLang="en-US" sz="3600" spc="28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8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8" name=""/>
        <p:cNvGrpSpPr/>
        <p:nvPr/>
      </p:nvGrpSpPr>
      <p:grpSpPr/>
      <p:cxnSp>
        <p:nvCxnSpPr>
          <p:cNvPr id="3145745" name="PA-直接连接符 9"/>
          <p:cNvCxnSpPr/>
          <p:nvPr>
            <p:custDataLst>
              <p:tags r:id="rId1"/>
            </p:custDataLst>
          </p:nvPr>
        </p:nvCxnSpPr>
        <p:spPr>
          <a:xfrm flipH="1" flipV="1">
            <a:off x="9601835" y="0"/>
            <a:ext cx="2557145" cy="2571115"/>
          </a:xfrm>
          <a:prstGeom prst="line">
            <a:avLst/>
          </a:prstGeom>
          <a:ln w="12700">
            <a:solidFill>
              <a:schemeClr val="l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97" name="PA-直角三角形 5"/>
          <p:cNvSpPr/>
          <p:nvPr>
            <p:custDataLst>
              <p:tags r:id="rId2"/>
            </p:custDataLst>
          </p:nvPr>
        </p:nvSpPr>
        <p:spPr>
          <a:xfrm>
            <a:off x="9923145" y="635"/>
            <a:ext cx="2268855" cy="2284730"/>
          </a:xfrm>
          <a:custGeom>
            <a:avLst/>
            <a:gdLst>
              <a:gd name="connsiteX0" fmla="*/ 0 w 2268855"/>
              <a:gd name="connsiteY0" fmla="*/ 0 h 2284730"/>
              <a:gd name="connsiteX1" fmla="*/ 2268855 w 2268855"/>
              <a:gd name="connsiteY1" fmla="*/ 0 h 2284730"/>
              <a:gd name="connsiteX2" fmla="*/ 2268855 w 2268855"/>
              <a:gd name="connsiteY2" fmla="*/ 2284730 h 2284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68855" h="2284730">
                <a:moveTo>
                  <a:pt x="0" y="0"/>
                </a:moveTo>
                <a:lnTo>
                  <a:pt x="2268855" y="0"/>
                </a:lnTo>
                <a:lnTo>
                  <a:pt x="2268855" y="2284730"/>
                </a:lnTo>
                <a:close/>
              </a:path>
            </a:pathLst>
          </a:custGeom>
          <a:solidFill>
            <a:schemeClr val="lt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798" name="PA-直角三角形 8"/>
          <p:cNvSpPr/>
          <p:nvPr>
            <p:custDataLst>
              <p:tags r:id="rId3"/>
            </p:custDataLst>
          </p:nvPr>
        </p:nvSpPr>
        <p:spPr>
          <a:xfrm>
            <a:off x="0" y="5401945"/>
            <a:ext cx="1459865" cy="1456055"/>
          </a:xfrm>
          <a:prstGeom prst="rtTriangle">
            <a:avLst/>
          </a:prstGeom>
          <a:solidFill>
            <a:schemeClr val="lt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145746" name="PA-直接连接符 9"/>
          <p:cNvCxnSpPr/>
          <p:nvPr>
            <p:custDataLst>
              <p:tags r:id="rId4"/>
            </p:custDataLst>
          </p:nvPr>
        </p:nvCxnSpPr>
        <p:spPr>
          <a:xfrm flipH="1" flipV="1">
            <a:off x="10160" y="4983480"/>
            <a:ext cx="1980565" cy="1905000"/>
          </a:xfrm>
          <a:prstGeom prst="line">
            <a:avLst/>
          </a:prstGeom>
          <a:ln w="12700">
            <a:solidFill>
              <a:schemeClr val="l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99" name="文本框 15"/>
          <p:cNvSpPr txBox="1"/>
          <p:nvPr>
            <p:custDataLst>
              <p:tags r:id="rId5"/>
            </p:custDataLst>
          </p:nvPr>
        </p:nvSpPr>
        <p:spPr>
          <a:xfrm>
            <a:off x="609562" y="990608"/>
            <a:ext cx="10972876" cy="762000"/>
          </a:xfrm>
          <a:prstGeom prst="rect">
            <a:avLst/>
          </a:prstGeom>
          <a:noFill/>
        </p:spPr>
        <p:txBody>
          <a:bodyPr wrap="square" lIns="63500" tIns="25400" rIns="63500" bIns="25400" rtlCol="0" anchor="t" anchorCtr="0">
            <a:normAutofit lnSpcReduction="10000"/>
          </a:bodyPr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4400" b="1" spc="28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第二步：概念精准界定</a:t>
            </a:r>
            <a:endParaRPr lang="zh-CN" altLang="en-US" sz="4400" b="1" spc="28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800" name="Title 6"/>
          <p:cNvSpPr txBox="1"/>
          <p:nvPr>
            <p:custDataLst>
              <p:tags r:id="rId6"/>
            </p:custDataLst>
          </p:nvPr>
        </p:nvSpPr>
        <p:spPr>
          <a:xfrm>
            <a:off x="2533650" y="1981216"/>
            <a:ext cx="7124700" cy="396242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457200" lvl="0" indent="-4572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zh-CN" altLang="en-US" sz="2800" b="1" spc="2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【“偏爱”是什么？】</a:t>
            </a:r>
            <a:endParaRPr lang="zh-CN" altLang="en-US" sz="2800" b="1" spc="20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7200" lvl="1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2600" b="1" spc="18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材料中的“虽然……但是……”暗示：</a:t>
            </a:r>
            <a:endParaRPr lang="zh-CN" altLang="en-US" sz="2600" b="1" spc="18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95400" lvl="2" indent="-4064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●"/>
            </a:pPr>
            <a:r>
              <a:rPr lang="zh-CN" altLang="en-US" sz="2400" b="1" spc="16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这不是无知，而是主动选择</a:t>
            </a:r>
            <a:endParaRPr lang="zh-CN" altLang="en-US" sz="2400" b="1" spc="16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95400" lvl="2" indent="-4064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●"/>
            </a:pPr>
            <a:r>
              <a:rPr lang="zh-CN" altLang="en-US" sz="2400" b="1" spc="16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这是一种心理倾向，非客观事实</a:t>
            </a:r>
            <a:endParaRPr lang="zh-CN" altLang="en-US" sz="2400" b="1" spc="16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95400" lvl="2" indent="-4064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●"/>
            </a:pPr>
            <a:r>
              <a:rPr lang="zh-CN" altLang="en-US" sz="2400" b="1" spc="16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带有非理性色彩</a:t>
            </a:r>
            <a:endParaRPr lang="zh-CN" altLang="en-US" sz="2400" b="1" spc="16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48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48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00" grpId="0"/>
      <p:bldP spid="104880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>
            <p:ph idx="13"/>
          </p:nvPr>
        </p:nvSpPr>
        <p:spPr/>
        <p:txBody>
          <a:bodyPr/>
          <a:p>
            <a:r>
              <a:rPr lang="zh-CN" altLang="en-US"/>
              <a:t>材料解析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70205" y="640715"/>
            <a:ext cx="6005830" cy="6083300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/>
          <a:p>
            <a:pPr fontAlgn="auto">
              <a:lnSpc>
                <a:spcPct val="118000"/>
              </a:lnSpc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三、写作（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分）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18000"/>
              </a:lnSpc>
            </a:pP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．阅读下面的材料，根据要求写作。（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分）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635000" fontAlgn="auto">
              <a:lnSpc>
                <a:spcPct val="118000"/>
              </a:lnSpc>
            </a:pPr>
            <a:r>
              <a:rPr lang="zh-CN" altLang="en-US" sz="2200" b="1" kern="100" dirty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许多人都偏爱“戏剧性的瞬间”。</a:t>
            </a:r>
            <a:r>
              <a:rPr lang="en-US" altLang="en-US" sz="2200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❷</a:t>
            </a:r>
            <a:r>
              <a:rPr lang="zh-CN" altLang="en-US" sz="2200" b="1" kern="1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比如，虽然他们常常被告知，科学发现往往要经历无数人的殚精竭虑、接续努力，这一过程复杂而缓慢；</a:t>
            </a:r>
            <a:r>
              <a:rPr lang="zh-CN" altLang="en-US" sz="2200" b="1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❸</a:t>
            </a:r>
            <a:r>
              <a:rPr lang="zh-CN" altLang="en-US" sz="2200" b="1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但是他们更愿意相信：牛顿被苹果砸到脑袋而发现万有引力，阿基米德某次坐进浴缸时发现浮力定律</a:t>
            </a:r>
            <a:r>
              <a:rPr lang="en-US" altLang="zh-CN" sz="2200" b="1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……</a:t>
            </a:r>
            <a:endParaRPr lang="en-US" altLang="zh-CN" sz="2200" b="1" kern="100" dirty="0">
              <a:solidFill>
                <a:srgbClr val="0070C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zh-CN" altLang="en-US" sz="2200" b="1" kern="100" dirty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这种心理普遍存在于社会生活的各个领域，并对人们的认知与行动产生影响。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以上材料引发了你怎样的联想和思考？请写一篇文章。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要求：选准角度，确定立意，明确文体，自拟标题；不要套作，不得抄袭；不得泄露个人信息；不少于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字。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96050" y="640715"/>
            <a:ext cx="5270500" cy="6083300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/>
          <a:p>
            <a:pPr fontAlgn="auto">
              <a:lnSpc>
                <a:spcPct val="118000"/>
              </a:lnSpc>
            </a:pP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6736715" y="764540"/>
            <a:ext cx="4753610" cy="588010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800" b="1"/>
              <a:t>偏爱？为什么会偏爱？</a:t>
            </a:r>
            <a:endParaRPr lang="zh-CN" altLang="en-US" sz="2800" b="1"/>
          </a:p>
        </p:txBody>
      </p:sp>
      <p:sp>
        <p:nvSpPr>
          <p:cNvPr id="41" name="Text 39"/>
          <p:cNvSpPr/>
          <p:nvPr/>
        </p:nvSpPr>
        <p:spPr>
          <a:xfrm>
            <a:off x="6635750" y="1743393"/>
            <a:ext cx="5130800" cy="147701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C00000"/>
                </a:solidFill>
                <a:latin typeface="+mn-ea"/>
                <a:cs typeface="+mn-ea"/>
              </a:rPr>
              <a:t>• </a:t>
            </a:r>
            <a:r>
              <a:rPr lang="zh-CN" altLang="en-US" sz="2400" b="1" dirty="0">
                <a:solidFill>
                  <a:srgbClr val="C00000"/>
                </a:solidFill>
                <a:latin typeface="+mn-ea"/>
                <a:cs typeface="+mn-ea"/>
              </a:rPr>
              <a:t>面对复杂世界，人们倾向于寻找简洁、生动的因果解释，而非接纳缓慢、复杂的过程，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+mn-ea"/>
                <a:cs typeface="+mn-ea"/>
              </a:rPr>
              <a:t>这是一种</a:t>
            </a:r>
            <a:r>
              <a:rPr lang="en-US" altLang="zh-CN" sz="2400" b="1" dirty="0">
                <a:solidFill>
                  <a:srgbClr val="C00000"/>
                </a:solidFill>
                <a:highlight>
                  <a:srgbClr val="FFFF00"/>
                </a:highlight>
                <a:latin typeface="+mn-ea"/>
                <a:cs typeface="+mn-ea"/>
              </a:rPr>
              <a:t>“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+mn-ea"/>
                <a:cs typeface="+mn-ea"/>
              </a:rPr>
              <a:t>认知减法</a:t>
            </a:r>
            <a:r>
              <a:rPr lang="en-US" altLang="zh-CN" sz="2400" b="1" dirty="0">
                <a:solidFill>
                  <a:srgbClr val="C00000"/>
                </a:solidFill>
                <a:highlight>
                  <a:srgbClr val="FFFF00"/>
                </a:highlight>
                <a:latin typeface="+mn-ea"/>
                <a:cs typeface="+mn-ea"/>
              </a:rPr>
              <a:t>”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+mn-ea"/>
                <a:cs typeface="+mn-ea"/>
              </a:rPr>
              <a:t>倾向</a:t>
            </a:r>
            <a:r>
              <a:rPr lang="zh-CN" altLang="en-US" sz="2400" b="1" dirty="0">
                <a:solidFill>
                  <a:srgbClr val="C00000"/>
                </a:solidFill>
                <a:latin typeface="+mn-ea"/>
                <a:cs typeface="+mn-ea"/>
              </a:rPr>
              <a:t>。</a:t>
            </a:r>
            <a:endParaRPr lang="zh-CN" altLang="en-US" sz="2400" b="1" dirty="0">
              <a:solidFill>
                <a:srgbClr val="C00000"/>
              </a:solidFill>
              <a:latin typeface="+mn-ea"/>
              <a:cs typeface="+mn-ea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6635750" y="3541395"/>
            <a:ext cx="5013325" cy="15468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C00000"/>
                </a:solidFill>
                <a:latin typeface="+mn-ea"/>
                <a:cs typeface="+mn-ea"/>
              </a:rPr>
              <a:t>• </a:t>
            </a:r>
            <a:r>
              <a:rPr lang="zh-CN" altLang="en-US" sz="2400" b="1" dirty="0">
                <a:solidFill>
                  <a:srgbClr val="C00000"/>
                </a:solidFill>
                <a:latin typeface="+mn-ea"/>
                <a:cs typeface="+mn-ea"/>
              </a:rPr>
              <a:t>人类是</a:t>
            </a:r>
            <a:r>
              <a:rPr lang="en-US" altLang="zh-CN" sz="2400" b="1" dirty="0">
                <a:solidFill>
                  <a:srgbClr val="C00000"/>
                </a:solidFill>
                <a:latin typeface="+mn-ea"/>
                <a:cs typeface="+mn-ea"/>
              </a:rPr>
              <a:t>“</a:t>
            </a:r>
            <a:r>
              <a:rPr lang="zh-CN" altLang="en-US" sz="2400" b="1" dirty="0">
                <a:solidFill>
                  <a:srgbClr val="C00000"/>
                </a:solidFill>
                <a:latin typeface="+mn-ea"/>
                <a:cs typeface="+mn-ea"/>
              </a:rPr>
              <a:t>故事的动物</a:t>
            </a:r>
            <a:r>
              <a:rPr lang="en-US" altLang="zh-CN" sz="2400" b="1" dirty="0">
                <a:solidFill>
                  <a:srgbClr val="C00000"/>
                </a:solidFill>
                <a:latin typeface="+mn-ea"/>
                <a:cs typeface="+mn-ea"/>
              </a:rPr>
              <a:t>”</a:t>
            </a:r>
            <a:r>
              <a:rPr lang="zh-CN" altLang="en-US" sz="2400" b="1" dirty="0">
                <a:solidFill>
                  <a:srgbClr val="C00000"/>
                </a:solidFill>
                <a:latin typeface="+mn-ea"/>
                <a:cs typeface="+mn-ea"/>
              </a:rPr>
              <a:t>。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+mn-ea"/>
                <a:cs typeface="+mn-ea"/>
              </a:rPr>
              <a:t>好故事的核心是</a:t>
            </a:r>
            <a:r>
              <a:rPr lang="en-US" altLang="zh-CN" sz="2400" b="1" dirty="0">
                <a:solidFill>
                  <a:srgbClr val="C00000"/>
                </a:solidFill>
                <a:highlight>
                  <a:srgbClr val="FFFF00"/>
                </a:highlight>
                <a:latin typeface="+mn-ea"/>
                <a:cs typeface="+mn-ea"/>
              </a:rPr>
              <a:t>“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+mn-ea"/>
                <a:cs typeface="+mn-ea"/>
              </a:rPr>
              <a:t>戏剧性瞬间</a:t>
            </a:r>
            <a:r>
              <a:rPr lang="en-US" altLang="zh-CN" sz="2400" b="1" dirty="0">
                <a:solidFill>
                  <a:srgbClr val="C00000"/>
                </a:solidFill>
                <a:highlight>
                  <a:srgbClr val="FFFF00"/>
                </a:highlight>
                <a:latin typeface="+mn-ea"/>
                <a:cs typeface="+mn-ea"/>
              </a:rPr>
              <a:t>”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+mn-ea"/>
                <a:cs typeface="+mn-ea"/>
              </a:rPr>
              <a:t>，它能将漫长抽象的过程浓缩为可感、可传、可记的转折点</a:t>
            </a:r>
            <a:r>
              <a:rPr lang="zh-CN" altLang="en-US" sz="2400" b="1" dirty="0">
                <a:solidFill>
                  <a:srgbClr val="C00000"/>
                </a:solidFill>
                <a:latin typeface="+mn-ea"/>
                <a:cs typeface="+mn-ea"/>
              </a:rPr>
              <a:t>。</a:t>
            </a:r>
            <a:endParaRPr lang="zh-CN" altLang="en-US" sz="2400" b="1" dirty="0">
              <a:solidFill>
                <a:srgbClr val="C00000"/>
              </a:solidFill>
              <a:latin typeface="+mn-ea"/>
              <a:cs typeface="+mn-ea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7312025" y="5232718"/>
            <a:ext cx="1879600" cy="615315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000" dirty="0">
                <a:solidFill>
                  <a:schemeClr val="bg1"/>
                </a:solidFill>
                <a:latin typeface="+mn-ea"/>
                <a:cs typeface="+mn-ea"/>
              </a:rPr>
              <a:t>看新闻→关注突发事件的瞬间</a:t>
            </a:r>
            <a:endParaRPr lang="en-US" sz="2000" dirty="0">
              <a:solidFill>
                <a:schemeClr val="bg1"/>
              </a:solidFill>
              <a:latin typeface="+mn-ea"/>
              <a:cs typeface="+mn-ea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9297035" y="5232718"/>
            <a:ext cx="1879600" cy="615315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000" dirty="0">
                <a:solidFill>
                  <a:schemeClr val="bg1"/>
                </a:solidFill>
                <a:latin typeface="+mn-ea"/>
                <a:cs typeface="+mn-ea"/>
              </a:rPr>
              <a:t>看电影→期待高潮迭起的瞬间</a:t>
            </a:r>
            <a:endParaRPr lang="en-US" sz="2000" dirty="0">
              <a:solidFill>
                <a:schemeClr val="bg1"/>
              </a:solidFill>
              <a:latin typeface="+mn-ea"/>
              <a:cs typeface="+mn-ea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7312025" y="5992813"/>
            <a:ext cx="1879600" cy="615315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000" dirty="0">
                <a:solidFill>
                  <a:schemeClr val="bg1"/>
                </a:solidFill>
                <a:latin typeface="+mn-ea"/>
                <a:cs typeface="+mn-ea"/>
              </a:rPr>
              <a:t>看比赛→等待决定胜负的瞬间</a:t>
            </a:r>
            <a:endParaRPr lang="en-US" sz="2000" dirty="0">
              <a:solidFill>
                <a:schemeClr val="bg1"/>
              </a:solidFill>
              <a:latin typeface="+mn-ea"/>
              <a:cs typeface="+mn-ea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9297035" y="5992813"/>
            <a:ext cx="1879600" cy="615315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000" dirty="0">
                <a:solidFill>
                  <a:schemeClr val="bg1"/>
                </a:solidFill>
                <a:latin typeface="+mn-ea"/>
                <a:cs typeface="+mn-ea"/>
              </a:rPr>
              <a:t>日常生活→用瞬间来叙述改变</a:t>
            </a:r>
            <a:endParaRPr lang="en-US" sz="2000" dirty="0">
              <a:solidFill>
                <a:schemeClr val="bg1"/>
              </a:solidFill>
              <a:latin typeface="+mn-ea"/>
              <a:cs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41" grpId="0"/>
      <p:bldP spid="42" grpId="0"/>
      <p:bldP spid="16" grpId="0" bldLvl="0" animBg="1"/>
      <p:bldP spid="18" grpId="0" bldLvl="0" animBg="1"/>
      <p:bldP spid="20" grpId="0" bldLvl="0" animBg="1"/>
      <p:bldP spid="22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>
            <p:ph idx="13"/>
          </p:nvPr>
        </p:nvSpPr>
        <p:spPr/>
        <p:txBody>
          <a:bodyPr/>
          <a:p>
            <a:r>
              <a:rPr lang="zh-CN" altLang="en-US"/>
              <a:t>材料解析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70205" y="640715"/>
            <a:ext cx="6005830" cy="6083300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/>
          <a:p>
            <a:pPr fontAlgn="auto">
              <a:lnSpc>
                <a:spcPct val="118000"/>
              </a:lnSpc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三、写作（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分）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18000"/>
              </a:lnSpc>
            </a:pP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．阅读下面的材料，根据要求写作。（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分）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635000" fontAlgn="auto">
              <a:lnSpc>
                <a:spcPct val="118000"/>
              </a:lnSpc>
            </a:pPr>
            <a:r>
              <a:rPr lang="zh-CN" altLang="en-US" sz="2200" b="1" kern="100" dirty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许多人都偏爱“戏剧性的瞬间”。</a:t>
            </a:r>
            <a:r>
              <a:rPr lang="en-US" altLang="en-US" sz="2200" b="1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❷</a:t>
            </a:r>
            <a:r>
              <a:rPr lang="zh-CN" altLang="en-US" sz="2200" b="1" kern="1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比如，虽然他们常常被告知，科学发现往往要经历无数人的殚精竭虑、接续努力，这一过程复杂而缓慢；</a:t>
            </a:r>
            <a:r>
              <a:rPr lang="zh-CN" altLang="en-US" sz="2200" b="1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❸</a:t>
            </a:r>
            <a:r>
              <a:rPr lang="zh-CN" altLang="en-US" sz="2200" b="1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但是他们更愿意相信：牛顿被苹果砸到脑袋而发现万有引力，阿基米德某次坐进浴缸时发现浮力定律</a:t>
            </a:r>
            <a:r>
              <a:rPr lang="en-US" altLang="zh-CN" sz="2200" b="1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……</a:t>
            </a:r>
            <a:endParaRPr lang="en-US" altLang="zh-CN" sz="2200" b="1" kern="100" dirty="0">
              <a:solidFill>
                <a:srgbClr val="0070C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zh-CN" altLang="en-US" sz="2200" b="1" kern="100" dirty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这种心理普遍存在于社会生活的各个领域，并对人们的认知与行动产生影响。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以上材料引发了你怎样的联想和思考？请写一篇文章。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要求：选准角度，确定立意，明确文体，自拟标题；不要套作，不得抄袭；不得泄露个人信息；不少于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字。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96050" y="640715"/>
            <a:ext cx="5270500" cy="6083300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/>
          <a:p>
            <a:pPr fontAlgn="auto">
              <a:lnSpc>
                <a:spcPct val="118000"/>
              </a:lnSpc>
            </a:pP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6736715" y="764540"/>
            <a:ext cx="4753610" cy="588010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800" b="1"/>
              <a:t>偏爱？为什么会偏爱？</a:t>
            </a:r>
            <a:endParaRPr lang="zh-CN" altLang="en-US" sz="2800" b="1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rcRect l="21875" t="27777" r="27931" b="27777"/>
          <a:stretch>
            <a:fillRect/>
          </a:stretch>
        </p:blipFill>
        <p:spPr>
          <a:xfrm>
            <a:off x="6901180" y="1455420"/>
            <a:ext cx="1944370" cy="172212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rcRect l="12486" t="27333" r="35264" b="27333"/>
          <a:stretch>
            <a:fillRect/>
          </a:stretch>
        </p:blipFill>
        <p:spPr>
          <a:xfrm>
            <a:off x="9196070" y="1455420"/>
            <a:ext cx="2024380" cy="172212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40" name="Text 38"/>
          <p:cNvSpPr/>
          <p:nvPr/>
        </p:nvSpPr>
        <p:spPr>
          <a:xfrm>
            <a:off x="6635750" y="3401695"/>
            <a:ext cx="5130800" cy="7385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C00000"/>
                </a:solidFill>
                <a:latin typeface="+mn-ea"/>
                <a:cs typeface="+mn-ea"/>
              </a:rPr>
              <a:t>• 漫长的过程难以讲述，瞬间的故事易于传播</a:t>
            </a:r>
            <a:endParaRPr lang="en-US" sz="2400" b="1" dirty="0">
              <a:solidFill>
                <a:srgbClr val="C00000"/>
              </a:solidFill>
              <a:latin typeface="+mn-ea"/>
              <a:cs typeface="+mn-ea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6635750" y="4460240"/>
            <a:ext cx="5130800" cy="7385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C00000"/>
                </a:solidFill>
                <a:latin typeface="+mn-ea"/>
                <a:cs typeface="+mn-ea"/>
              </a:rPr>
              <a:t>• 殚精竭虑太过沉重，灵光一闪让人愉悦</a:t>
            </a:r>
            <a:endParaRPr lang="en-US" sz="2400" b="1" dirty="0">
              <a:solidFill>
                <a:srgbClr val="C00000"/>
              </a:solidFill>
              <a:latin typeface="+mn-ea"/>
              <a:cs typeface="+mn-ea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6635750" y="5500688"/>
            <a:ext cx="5130800" cy="7385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C00000"/>
                </a:solidFill>
                <a:latin typeface="+mn-ea"/>
                <a:cs typeface="+mn-ea"/>
              </a:rPr>
              <a:t>• 接续努力意味着个人微不足道，被苹果砸中则意味着每个人都有可能</a:t>
            </a:r>
            <a:endParaRPr lang="en-US" sz="2400" b="1" dirty="0">
              <a:solidFill>
                <a:srgbClr val="C00000"/>
              </a:solidFill>
              <a:latin typeface="+mn-ea"/>
              <a:cs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736715" y="1352550"/>
            <a:ext cx="475361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>
              <a:lnSpc>
                <a:spcPct val="100000"/>
              </a:lnSpc>
            </a:pPr>
            <a:r>
              <a:rPr lang="en-US" sz="2000" b="1">
                <a:solidFill>
                  <a:srgbClr val="C00000"/>
                </a:solidFill>
                <a:highlight>
                  <a:srgbClr val="FFFF00"/>
                </a:highlight>
                <a:cs typeface="+mn-lt"/>
                <a:sym typeface="Noto Sans SC" panose="020B0200000000000000" charset="-122"/>
              </a:rPr>
              <a:t>事实与想象的对抗     理性与情感的对抗</a:t>
            </a:r>
            <a:endParaRPr lang="en-US" altLang="en-US" sz="2000" b="1" kern="100" dirty="0">
              <a:solidFill>
                <a:srgbClr val="C00000"/>
              </a:solidFill>
              <a:effectLst/>
              <a:highlight>
                <a:srgbClr val="FFFF00"/>
              </a:highlight>
              <a:cs typeface="+mn-lt"/>
              <a:sym typeface="Noto Sans SC" panose="020B0200000000000000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40" grpId="0"/>
      <p:bldP spid="41" grpId="0"/>
      <p:bldP spid="42" grpId="0"/>
      <p:bldP spid="5" grpId="0"/>
      <p:bldP spid="5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>
            <p:ph idx="13"/>
          </p:nvPr>
        </p:nvSpPr>
        <p:spPr/>
        <p:txBody>
          <a:bodyPr/>
          <a:p>
            <a:r>
              <a:rPr lang="zh-CN" altLang="en-US"/>
              <a:t>材料解析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70205" y="640715"/>
            <a:ext cx="6005830" cy="6083300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/>
          <a:p>
            <a:pPr fontAlgn="auto">
              <a:lnSpc>
                <a:spcPct val="118000"/>
              </a:lnSpc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三、写作（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分）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18000"/>
              </a:lnSpc>
            </a:pP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．阅读下面的材料，根据要求写作。（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分）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635000" fontAlgn="auto">
              <a:lnSpc>
                <a:spcPct val="118000"/>
              </a:lnSpc>
            </a:pPr>
            <a:r>
              <a:rPr lang="zh-CN" altLang="en-US" sz="2200" b="1" kern="100" dirty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许多人都偏爱“戏剧性的瞬间”。</a:t>
            </a:r>
            <a:r>
              <a:rPr lang="zh-CN" altLang="en-US" sz="2200" b="1" kern="100" dirty="0">
                <a:solidFill>
                  <a:schemeClr val="accent4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比如，虽然他们常常被告知，科学发现往往要经历无数人的殚精竭虑、接续努力，这一过程复杂而缓慢；但是他们更愿意相信：牛顿被苹果砸到脑袋而发现万有引力，阿基米德某次坐进浴缸时发现浮力定律</a:t>
            </a:r>
            <a:r>
              <a:rPr lang="en-US" altLang="zh-CN" sz="2200" b="1" kern="100" dirty="0">
                <a:solidFill>
                  <a:schemeClr val="accent4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……</a:t>
            </a:r>
            <a:endParaRPr lang="en-US" altLang="zh-CN" sz="2200" b="1" kern="100" dirty="0">
              <a:solidFill>
                <a:schemeClr val="accent4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en-US" altLang="en-US" sz="2200" b="1" kern="100" dirty="0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❹</a:t>
            </a:r>
            <a:r>
              <a:rPr lang="zh-CN" altLang="en-US" sz="2200" b="1" kern="100" dirty="0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这种心理普遍存在于社会生活的各个领域，并对人们的认知与行动产生影响。</a:t>
            </a:r>
            <a:endParaRPr lang="zh-CN" altLang="en-US" sz="2200" kern="1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以上材料引发了你怎样的联想和思考？请写一篇文章。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要求：选准角度，确定立意，明确文体，自拟标题；不要套作，不得抄袭；不得泄露个人信息；不少于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字。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96050" y="640715"/>
            <a:ext cx="5270500" cy="6083300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/>
          <a:p>
            <a:pPr fontAlgn="auto">
              <a:lnSpc>
                <a:spcPct val="118000"/>
              </a:lnSpc>
            </a:pP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96050" y="654685"/>
            <a:ext cx="5270500" cy="60680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5000"/>
              </a:lnSpc>
            </a:pPr>
            <a:r>
              <a:rPr lang="zh-CN" altLang="en-US" sz="2200" b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第</a:t>
            </a:r>
            <a:r>
              <a:rPr lang="en-US" altLang="en-US" sz="2200" b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❹</a:t>
            </a:r>
            <a:r>
              <a:rPr lang="zh-CN" altLang="en-US" sz="2200" b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句，是</a:t>
            </a:r>
            <a:r>
              <a:rPr lang="zh-CN" altLang="en-US" sz="2400" b="1">
                <a:solidFill>
                  <a:schemeClr val="accent2"/>
                </a:solidFill>
                <a:latin typeface="+mn-ea"/>
                <a:sym typeface="+mn-ea"/>
              </a:rPr>
              <a:t>写作落脚点</a:t>
            </a:r>
            <a:r>
              <a:rPr lang="zh-CN" altLang="en-US" sz="2200" b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。</a:t>
            </a:r>
            <a:endParaRPr lang="zh-CN" altLang="en-US" sz="2200" b="1">
              <a:solidFill>
                <a:schemeClr val="accent2"/>
              </a:solidFill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marL="177800" indent="-177800" algn="l">
              <a:lnSpc>
                <a:spcPct val="135000"/>
              </a:lnSpc>
              <a:buClr>
                <a:srgbClr val="333333"/>
              </a:buClr>
              <a:buChar char="•"/>
            </a:pPr>
            <a:r>
              <a:rPr lang="zh-CN" altLang="en-US" sz="2200" b="1" kern="100" dirty="0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Noto Sans SC" panose="020B0200000000000000" charset="-122"/>
              </a:rPr>
              <a:t>影响：深入探讨其对认知方式和行为模式的具体作用。</a:t>
            </a:r>
            <a:endParaRPr lang="zh-CN" altLang="en-US" sz="2200" b="1" kern="100" dirty="0">
              <a:solidFill>
                <a:schemeClr val="accent2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Noto Sans SC" panose="020B0200000000000000" charset="-122"/>
            </a:endParaRPr>
          </a:p>
          <a:p>
            <a:pPr marL="177800" indent="-177800" algn="l">
              <a:lnSpc>
                <a:spcPct val="135000"/>
              </a:lnSpc>
              <a:buClr>
                <a:srgbClr val="333333"/>
              </a:buClr>
              <a:buChar char="•"/>
            </a:pPr>
            <a:r>
              <a:rPr lang="en-US" sz="2200" b="1">
                <a:solidFill>
                  <a:schemeClr val="accent3"/>
                </a:solidFill>
                <a:latin typeface="+mn-ea"/>
                <a:cs typeface="Noto Sans SC" panose="020B0200000000000000" charset="-122"/>
                <a:sym typeface="Noto Sans SC" panose="020B0200000000000000" charset="-122"/>
              </a:rPr>
              <a:t>积极影响：构建认知与动力</a:t>
            </a:r>
            <a:endParaRPr lang="en-US" sz="2200" b="1">
              <a:solidFill>
                <a:schemeClr val="accent3"/>
              </a:solidFill>
              <a:latin typeface="+mn-ea"/>
              <a:cs typeface="Noto Sans SC" panose="020B0200000000000000" charset="-122"/>
              <a:sym typeface="Noto Sans SC" panose="020B0200000000000000" charset="-122"/>
            </a:endParaRPr>
          </a:p>
          <a:p>
            <a:pPr marL="177800" indent="-177800" algn="l">
              <a:lnSpc>
                <a:spcPct val="135000"/>
              </a:lnSpc>
              <a:buClr>
                <a:srgbClr val="333333"/>
              </a:buClr>
              <a:buChar char="•"/>
            </a:pPr>
            <a:r>
              <a:rPr lang="en-US" sz="2200" b="1">
                <a:solidFill>
                  <a:schemeClr val="accent3"/>
                </a:solidFill>
                <a:latin typeface="宋体" panose="02010600030101010101" pitchFamily="2" charset="-122"/>
                <a:ea typeface="宋体" panose="02010600030101010101" pitchFamily="2" charset="-122"/>
                <a:cs typeface="Noto Sans SC" panose="020B0200000000000000" charset="-122"/>
                <a:sym typeface="Noto Sans SC" panose="020B0200000000000000" charset="-122"/>
              </a:rPr>
              <a:t>聚焦目标</a:t>
            </a:r>
            <a:r>
              <a:rPr lang="zh-CN" altLang="en-US" sz="2200" b="1">
                <a:solidFill>
                  <a:schemeClr val="accent3"/>
                </a:solidFill>
                <a:latin typeface="宋体" panose="02010600030101010101" pitchFamily="2" charset="-122"/>
                <a:ea typeface="宋体" panose="02010600030101010101" pitchFamily="2" charset="-122"/>
                <a:cs typeface="Noto Sans SC" panose="020B0200000000000000" charset="-122"/>
                <a:sym typeface="Noto Sans SC" panose="020B0200000000000000" charset="-122"/>
              </a:rPr>
              <a:t>：</a:t>
            </a:r>
            <a:r>
              <a:rPr lang="en-US" sz="2200" b="1">
                <a:solidFill>
                  <a:schemeClr val="accent3"/>
                </a:solidFill>
                <a:latin typeface="宋体" panose="02010600030101010101" pitchFamily="2" charset="-122"/>
                <a:ea typeface="宋体" panose="02010600030101010101" pitchFamily="2" charset="-122"/>
                <a:cs typeface="Noto Sans SC" panose="020B0200000000000000" charset="-122"/>
                <a:sym typeface="Noto Sans SC" panose="020B0200000000000000" charset="-122"/>
              </a:rPr>
              <a:t>将复杂的世界变得可理解，为奋斗提供清晰的聚焦点。</a:t>
            </a:r>
            <a:endParaRPr lang="en-US" sz="2200" b="1">
              <a:solidFill>
                <a:schemeClr val="accent3"/>
              </a:solidFill>
              <a:latin typeface="宋体" panose="02010600030101010101" pitchFamily="2" charset="-122"/>
              <a:ea typeface="宋体" panose="02010600030101010101" pitchFamily="2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marL="177800" indent="-177800" algn="l">
              <a:lnSpc>
                <a:spcPct val="135000"/>
              </a:lnSpc>
              <a:buClr>
                <a:srgbClr val="333333"/>
              </a:buClr>
              <a:buChar char="•"/>
            </a:pPr>
            <a:r>
              <a:rPr lang="en-US" sz="2200" b="1">
                <a:solidFill>
                  <a:schemeClr val="accent2"/>
                </a:solidFill>
                <a:latin typeface="+mn-ea"/>
                <a:cs typeface="Noto Sans SC" panose="020B0200000000000000" charset="-122"/>
                <a:sym typeface="Noto Sans SC" panose="020B0200000000000000" charset="-122"/>
              </a:rPr>
              <a:t>消极影响：警惕认知偏差</a:t>
            </a:r>
            <a:endParaRPr lang="en-US" sz="2200" b="1">
              <a:solidFill>
                <a:schemeClr val="accent2"/>
              </a:solidFill>
              <a:latin typeface="+mn-ea"/>
              <a:cs typeface="Noto Sans SC" panose="020B0200000000000000" charset="-122"/>
              <a:sym typeface="Noto Sans SC" panose="020B0200000000000000" charset="-122"/>
            </a:endParaRPr>
          </a:p>
          <a:p>
            <a:pPr marL="177800" indent="-177800" algn="l">
              <a:lnSpc>
                <a:spcPct val="135000"/>
              </a:lnSpc>
              <a:buClr>
                <a:srgbClr val="333333"/>
              </a:buClr>
              <a:buChar char="•"/>
            </a:pPr>
            <a:r>
              <a:rPr lang="en-US" sz="2200" b="1">
                <a:solidFill>
                  <a:schemeClr val="accent2"/>
                </a:solidFill>
                <a:latin typeface="宋体" panose="02010600030101010101" pitchFamily="2" charset="-122"/>
                <a:ea typeface="宋体" panose="02010600030101010101" pitchFamily="2" charset="-122"/>
                <a:cs typeface="Noto Sans SC" panose="020B0200000000000000" charset="-122"/>
                <a:sym typeface="Noto Sans SC" panose="020B0200000000000000" charset="-122"/>
              </a:rPr>
              <a:t>遮蔽过程：过度简化，忽略了背后的试错与积累。</a:t>
            </a:r>
            <a:endParaRPr lang="en-US" sz="2200" b="1">
              <a:solidFill>
                <a:schemeClr val="accent2"/>
              </a:solidFill>
              <a:latin typeface="宋体" panose="02010600030101010101" pitchFamily="2" charset="-122"/>
              <a:ea typeface="宋体" panose="02010600030101010101" pitchFamily="2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marL="177800" indent="-177800" algn="l">
              <a:lnSpc>
                <a:spcPct val="135000"/>
              </a:lnSpc>
              <a:buClr>
                <a:srgbClr val="333333"/>
              </a:buClr>
              <a:buChar char="•"/>
            </a:pPr>
            <a:r>
              <a:rPr lang="en-US" sz="2200" b="1">
                <a:solidFill>
                  <a:schemeClr val="accent2"/>
                </a:solidFill>
                <a:latin typeface="宋体" panose="02010600030101010101" pitchFamily="2" charset="-122"/>
                <a:ea typeface="宋体" panose="02010600030101010101" pitchFamily="2" charset="-122"/>
                <a:cs typeface="Noto Sans SC" panose="020B0200000000000000" charset="-122"/>
                <a:sym typeface="Noto Sans SC" panose="020B0200000000000000" charset="-122"/>
              </a:rPr>
              <a:t>急功近利：追求速成</a:t>
            </a:r>
            <a:r>
              <a:rPr lang="zh-CN" altLang="en-US" sz="2200" b="1">
                <a:solidFill>
                  <a:schemeClr val="accent2"/>
                </a:solidFill>
                <a:latin typeface="宋体" panose="02010600030101010101" pitchFamily="2" charset="-122"/>
                <a:ea typeface="宋体" panose="02010600030101010101" pitchFamily="2" charset="-122"/>
                <a:cs typeface="Noto Sans SC" panose="020B0200000000000000" charset="-122"/>
                <a:sym typeface="Noto Sans SC" panose="020B0200000000000000" charset="-122"/>
              </a:rPr>
              <a:t>，</a:t>
            </a:r>
            <a:r>
              <a:rPr lang="en-US" sz="2200" b="1">
                <a:solidFill>
                  <a:schemeClr val="accent2"/>
                </a:solidFill>
                <a:latin typeface="宋体" panose="02010600030101010101" pitchFamily="2" charset="-122"/>
                <a:ea typeface="宋体" panose="02010600030101010101" pitchFamily="2" charset="-122"/>
                <a:cs typeface="Noto Sans SC" panose="020B0200000000000000" charset="-122"/>
                <a:sym typeface="Noto Sans SC" panose="020B0200000000000000" charset="-122"/>
              </a:rPr>
              <a:t>忽视日常积累的价值，形成浮躁的心态。</a:t>
            </a:r>
            <a:endParaRPr lang="en-US" sz="2200" b="1">
              <a:solidFill>
                <a:schemeClr val="accent2"/>
              </a:solidFill>
              <a:latin typeface="宋体" panose="02010600030101010101" pitchFamily="2" charset="-122"/>
              <a:ea typeface="宋体" panose="02010600030101010101" pitchFamily="2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marL="177800" indent="-177800" algn="l">
              <a:lnSpc>
                <a:spcPct val="135000"/>
              </a:lnSpc>
              <a:buClr>
                <a:srgbClr val="333333"/>
              </a:buClr>
              <a:buChar char="•"/>
            </a:pPr>
            <a:r>
              <a:rPr lang="en-US" sz="2200" b="1">
                <a:solidFill>
                  <a:schemeClr val="accent2"/>
                </a:solidFill>
                <a:latin typeface="宋体" panose="02010600030101010101" pitchFamily="2" charset="-122"/>
                <a:ea typeface="宋体" panose="02010600030101010101" pitchFamily="2" charset="-122"/>
                <a:cs typeface="Noto Sans SC" panose="020B0200000000000000" charset="-122"/>
                <a:sym typeface="Noto Sans SC" panose="020B0200000000000000" charset="-122"/>
              </a:rPr>
              <a:t>认知偏差：将复杂的社会问题简单化，难以看到事物的全貌。</a:t>
            </a:r>
            <a:endParaRPr lang="en-US" altLang="en-US" sz="2200" b="1" kern="100" dirty="0">
              <a:solidFill>
                <a:schemeClr val="accent2"/>
              </a:solidFill>
              <a:latin typeface="宋体" panose="02010600030101010101" pitchFamily="2" charset="-122"/>
              <a:ea typeface="宋体" panose="02010600030101010101" pitchFamily="2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4" name="Text 42"/>
          <p:cNvSpPr/>
          <p:nvPr/>
        </p:nvSpPr>
        <p:spPr>
          <a:xfrm>
            <a:off x="490855" y="4884738"/>
            <a:ext cx="5772150" cy="615315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bg1"/>
                </a:solidFill>
                <a:latin typeface="+mn-ea"/>
                <a:cs typeface="+mn-ea"/>
              </a:rPr>
              <a:t>导致对等待的焦虑——如果相信改变发生在瞬间，就可能不愿意接受缓慢的进步</a:t>
            </a:r>
            <a:endParaRPr lang="en-US" sz="2000" dirty="0">
              <a:solidFill>
                <a:schemeClr val="bg1"/>
              </a:solidFill>
              <a:latin typeface="+mn-ea"/>
              <a:cs typeface="+mn-ea"/>
            </a:endParaRPr>
          </a:p>
        </p:txBody>
      </p:sp>
      <p:sp>
        <p:nvSpPr>
          <p:cNvPr id="46" name="Text 44"/>
          <p:cNvSpPr/>
          <p:nvPr/>
        </p:nvSpPr>
        <p:spPr>
          <a:xfrm>
            <a:off x="476885" y="5638483"/>
            <a:ext cx="5784215" cy="615315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bg1"/>
                </a:solidFill>
                <a:latin typeface="+mn-ea"/>
                <a:cs typeface="+mn-ea"/>
              </a:rPr>
              <a:t>不愿踏实做好小事——如果相信奇迹随时可能发生，就可能不愿踏实地做好每一件小事</a:t>
            </a:r>
            <a:endParaRPr lang="en-US" sz="2000" dirty="0">
              <a:solidFill>
                <a:schemeClr val="bg1"/>
              </a:solidFill>
              <a:latin typeface="+mn-ea"/>
              <a:cs typeface="+mn-ea"/>
            </a:endParaRPr>
          </a:p>
        </p:txBody>
      </p:sp>
      <p:sp>
        <p:nvSpPr>
          <p:cNvPr id="31" name="Text 29"/>
          <p:cNvSpPr/>
          <p:nvPr/>
        </p:nvSpPr>
        <p:spPr>
          <a:xfrm rot="19800000">
            <a:off x="6918325" y="4884103"/>
            <a:ext cx="2608580" cy="368935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bg1"/>
                </a:solidFill>
                <a:latin typeface="+mn-ea"/>
                <a:cs typeface="MiSans" pitchFamily="34" charset="-120"/>
              </a:rPr>
              <a:t>导致对过程的忽视</a:t>
            </a:r>
            <a:endParaRPr lang="en-US" sz="2400" b="1" dirty="0">
              <a:solidFill>
                <a:schemeClr val="bg1"/>
              </a:solidFill>
              <a:latin typeface="+mn-ea"/>
              <a:cs typeface="MiSans" pitchFamily="34" charset="-120"/>
            </a:endParaRPr>
          </a:p>
        </p:txBody>
      </p:sp>
      <p:sp>
        <p:nvSpPr>
          <p:cNvPr id="34" name="Text 32"/>
          <p:cNvSpPr/>
          <p:nvPr/>
        </p:nvSpPr>
        <p:spPr>
          <a:xfrm rot="19800000">
            <a:off x="9060815" y="4884737"/>
            <a:ext cx="2301240" cy="368935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bg1"/>
                </a:solidFill>
                <a:latin typeface="+mn-ea"/>
                <a:cs typeface="MiSans" pitchFamily="34" charset="-120"/>
              </a:rPr>
              <a:t>低估坚持的价值</a:t>
            </a:r>
            <a:endParaRPr lang="en-US" sz="2400" b="1" dirty="0">
              <a:solidFill>
                <a:schemeClr val="bg1"/>
              </a:solidFill>
              <a:latin typeface="+mn-ea"/>
              <a:cs typeface="MiSans" pitchFamily="34" charset="-120"/>
            </a:endParaRPr>
          </a:p>
        </p:txBody>
      </p:sp>
      <p:sp>
        <p:nvSpPr>
          <p:cNvPr id="37" name="Text 35"/>
          <p:cNvSpPr/>
          <p:nvPr/>
        </p:nvSpPr>
        <p:spPr>
          <a:xfrm rot="19800000">
            <a:off x="8192135" y="4812982"/>
            <a:ext cx="2301240" cy="368935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bg1"/>
                </a:solidFill>
                <a:latin typeface="+mn-ea"/>
                <a:cs typeface="MiSans" pitchFamily="34" charset="-120"/>
              </a:rPr>
              <a:t>高估偶然的作用</a:t>
            </a:r>
            <a:endParaRPr lang="en-US" sz="2400" b="1" dirty="0">
              <a:solidFill>
                <a:schemeClr val="bg1"/>
              </a:solidFill>
              <a:latin typeface="+mn-ea"/>
              <a:cs typeface="MiSans" pitchFamily="34" charset="-120"/>
            </a:endParaRPr>
          </a:p>
        </p:txBody>
      </p:sp>
      <p:sp>
        <p:nvSpPr>
          <p:cNvPr id="5" name="Text 29"/>
          <p:cNvSpPr/>
          <p:nvPr/>
        </p:nvSpPr>
        <p:spPr>
          <a:xfrm rot="19800000">
            <a:off x="2545715" y="2597150"/>
            <a:ext cx="1656080" cy="368935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2400" b="1" dirty="0">
                <a:solidFill>
                  <a:schemeClr val="bg1"/>
                </a:solidFill>
                <a:latin typeface="+mn-ea"/>
                <a:cs typeface="MiSans" pitchFamily="34" charset="-120"/>
              </a:rPr>
              <a:t>这种心理</a:t>
            </a:r>
            <a:endParaRPr lang="zh-CN" altLang="en-US" sz="2400" b="1" dirty="0">
              <a:solidFill>
                <a:schemeClr val="bg1"/>
              </a:solidFill>
              <a:latin typeface="+mn-ea"/>
              <a:cs typeface="MiSans" pitchFamily="34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4" grpId="0" bldLvl="0" animBg="1"/>
      <p:bldP spid="46" grpId="0" bldLvl="0" animBg="1"/>
      <p:bldP spid="31" grpId="0" bldLvl="0" animBg="1"/>
      <p:bldP spid="34" grpId="0" bldLvl="0" animBg="1"/>
      <p:bldP spid="37" grpId="0" bldLvl="0" animBg="1"/>
      <p:bldP spid="5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>
            <p:ph idx="13"/>
          </p:nvPr>
        </p:nvSpPr>
        <p:spPr/>
        <p:txBody>
          <a:bodyPr/>
          <a:p>
            <a:r>
              <a:rPr lang="zh-CN" altLang="en-US"/>
              <a:t>材料解析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70205" y="640715"/>
            <a:ext cx="6005830" cy="6083300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/>
          <a:p>
            <a:pPr fontAlgn="auto">
              <a:lnSpc>
                <a:spcPct val="118000"/>
              </a:lnSpc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三、写作（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分）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18000"/>
              </a:lnSpc>
            </a:pP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．阅读下面的材料，根据要求写作。（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分）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635000" fontAlgn="auto">
              <a:lnSpc>
                <a:spcPct val="118000"/>
              </a:lnSpc>
            </a:pPr>
            <a:r>
              <a:rPr lang="zh-CN" altLang="en-US" sz="2200" b="1" kern="100" dirty="0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许多人都偏爱“戏剧性的瞬间”。</a:t>
            </a:r>
            <a:r>
              <a:rPr lang="zh-CN" altLang="en-US" sz="2200" b="1" kern="100" dirty="0">
                <a:solidFill>
                  <a:schemeClr val="accent4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比如，虽然他们常常被告知，科学发现往往要经历无数人的殚精竭虑、接续努力，这一过程复杂而缓慢；但是他们更愿意相信：牛顿被苹果砸到脑袋而发现万有引力，阿基米德某次坐进浴缸时发现浮力定律</a:t>
            </a:r>
            <a:r>
              <a:rPr lang="en-US" altLang="zh-CN" sz="2200" b="1" kern="100" dirty="0">
                <a:solidFill>
                  <a:schemeClr val="accent4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……</a:t>
            </a:r>
            <a:endParaRPr lang="en-US" altLang="zh-CN" sz="2200" b="1" kern="100" dirty="0">
              <a:solidFill>
                <a:schemeClr val="accent4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en-US" altLang="en-US" sz="2200" b="1" kern="100" dirty="0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❹</a:t>
            </a:r>
            <a:r>
              <a:rPr lang="zh-CN" altLang="en-US" sz="2200" b="1" kern="100" dirty="0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这种心理普遍存在于社会生活的各个领域，并对人们的认知与行动产生影响。</a:t>
            </a:r>
            <a:endParaRPr lang="zh-CN" altLang="en-US" sz="2200" kern="1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以上材料引发了你怎样的联想和思考？请写一篇文章。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58800" fontAlgn="auto">
              <a:lnSpc>
                <a:spcPct val="118000"/>
              </a:lnSpc>
              <a:extLst>
                <a:ext uri="{35155182-B16C-46BC-9424-99874614C6A1}">
                  <wpsdc:indentchars xmlns:wpsdc="http://www.wps.cn/officeDocument/2017/drawingmlCustomData" val="200" checksum="1956455923"/>
                </a:ext>
              </a:extLst>
            </a:pP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要求：选准角度，确定立意，明确文体，自拟标题；不要套作，不得抄袭；不得泄露个人信息；不少于</a:t>
            </a:r>
            <a:r>
              <a:rPr lang="en-US" altLang="zh-CN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  <a:r>
              <a:rPr lang="zh-CN" altLang="en-US" sz="2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字。</a:t>
            </a: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96050" y="640715"/>
            <a:ext cx="5270500" cy="6083300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/>
          <a:p>
            <a:pPr fontAlgn="auto">
              <a:lnSpc>
                <a:spcPct val="118000"/>
              </a:lnSpc>
            </a:pPr>
            <a:endParaRPr lang="zh-CN" altLang="en-US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96050" y="654685"/>
            <a:ext cx="5270500" cy="59080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55000"/>
              </a:lnSpc>
            </a:pPr>
            <a:r>
              <a:rPr lang="zh-CN" altLang="en-US" sz="2200" b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第</a:t>
            </a:r>
            <a:r>
              <a:rPr lang="en-US" altLang="en-US" sz="2200" b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❹</a:t>
            </a:r>
            <a:r>
              <a:rPr lang="zh-CN" altLang="en-US" sz="2200" b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句，是</a:t>
            </a:r>
            <a:r>
              <a:rPr lang="zh-CN" altLang="en-US" sz="2400" b="1">
                <a:solidFill>
                  <a:schemeClr val="accent2"/>
                </a:solidFill>
                <a:latin typeface="+mn-ea"/>
                <a:sym typeface="+mn-ea"/>
              </a:rPr>
              <a:t>写作落脚点</a:t>
            </a:r>
            <a:r>
              <a:rPr lang="zh-CN" altLang="en-US" sz="2200" b="1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。</a:t>
            </a:r>
            <a:endParaRPr lang="zh-CN" altLang="en-US" sz="2200" b="1">
              <a:solidFill>
                <a:schemeClr val="accent2"/>
              </a:solidFill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marL="177800" indent="-177800" algn="l">
              <a:lnSpc>
                <a:spcPct val="155000"/>
              </a:lnSpc>
              <a:buClr>
                <a:srgbClr val="333333"/>
              </a:buClr>
              <a:buChar char="•"/>
              <a:defRPr/>
            </a:pPr>
            <a:r>
              <a:rPr lang="zh-CN" altLang="en-US" sz="2200" b="1" kern="100" dirty="0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Noto Sans SC" panose="020B0200000000000000" charset="-122"/>
              </a:rPr>
              <a:t>普遍性：超越科学领域，广泛存在于社会生活中。</a:t>
            </a:r>
            <a:endParaRPr lang="zh-CN" altLang="en-US" sz="2200" b="1" kern="100" dirty="0">
              <a:solidFill>
                <a:schemeClr val="accent2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Noto Sans SC" panose="020B0200000000000000" charset="-122"/>
            </a:endParaRPr>
          </a:p>
          <a:p>
            <a:pPr marL="635000" lvl="1" indent="-177800" algn="l">
              <a:lnSpc>
                <a:spcPct val="155000"/>
              </a:lnSpc>
              <a:buClr>
                <a:srgbClr val="333333"/>
              </a:buClr>
              <a:buChar char="•"/>
              <a:defRPr/>
            </a:pPr>
            <a:r>
              <a:rPr lang="zh-CN" altLang="en-US" sz="2200" b="1" kern="100" dirty="0">
                <a:solidFill>
                  <a:schemeClr val="accent2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比如：</a:t>
            </a:r>
            <a:r>
              <a:rPr lang="zh-CN" altLang="en-US" sz="2200" b="1" kern="100" dirty="0">
                <a:solidFill>
                  <a:schemeClr val="tx1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人们愿意用关键事件标记历史，攻占巴士底狱、莱克星顿的枪声，简化了历史的复杂性。</a:t>
            </a:r>
            <a:r>
              <a:rPr lang="en-US" altLang="zh-CN" sz="2200" b="1" kern="1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//</a:t>
            </a:r>
            <a:r>
              <a:rPr lang="zh-CN" altLang="en-US" sz="2200" b="1" kern="100" dirty="0">
                <a:solidFill>
                  <a:schemeClr val="tx1"/>
                </a:solidFill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个人</a:t>
            </a:r>
            <a:r>
              <a:rPr lang="zh-CN" altLang="en-US" sz="2200" b="1" kern="100" dirty="0">
                <a:highlight>
                  <a:srgbClr val="00FFFF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Noto Sans SC" panose="020B0200000000000000" charset="-122"/>
              </a:rPr>
              <a:t>期待“顿悟时刻”和“人生转折点”，成功学神话往往忽视了日积月累的沉淀过程。</a:t>
            </a:r>
            <a:r>
              <a:rPr lang="en-US" altLang="zh-CN" sz="2200" b="1" kern="100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Noto Sans SC" panose="020B0200000000000000" charset="-122"/>
              </a:rPr>
              <a:t>//</a:t>
            </a:r>
            <a:r>
              <a:rPr lang="zh-CN" altLang="en-US" sz="2200" b="1" kern="100" dirty="0">
                <a:highlight>
                  <a:srgbClr val="00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短视频文化迎合了对</a:t>
            </a:r>
            <a:r>
              <a:rPr lang="en-US" altLang="zh-CN" sz="2200" b="1" kern="100" dirty="0">
                <a:highlight>
                  <a:srgbClr val="00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2200" b="1" kern="100" dirty="0">
                <a:highlight>
                  <a:srgbClr val="00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爆点</a:t>
            </a:r>
            <a:r>
              <a:rPr lang="en-US" altLang="zh-CN" sz="2200" b="1" kern="100" dirty="0">
                <a:highlight>
                  <a:srgbClr val="00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2200" b="1" kern="100" dirty="0">
                <a:highlight>
                  <a:srgbClr val="00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和</a:t>
            </a:r>
            <a:r>
              <a:rPr lang="en-US" altLang="zh-CN" sz="2200" b="1" kern="100" dirty="0">
                <a:highlight>
                  <a:srgbClr val="00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2200" b="1" kern="100" dirty="0">
                <a:highlight>
                  <a:srgbClr val="00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反转</a:t>
            </a:r>
            <a:r>
              <a:rPr lang="en-US" altLang="zh-CN" sz="2200" b="1" kern="100" dirty="0">
                <a:highlight>
                  <a:srgbClr val="00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2200" b="1" kern="100" dirty="0">
                <a:highlight>
                  <a:srgbClr val="00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的渴求，简化了复杂议题，追求即时刺激。</a:t>
            </a:r>
            <a:endParaRPr lang="zh-CN" altLang="en-US" sz="2200" b="1" kern="100" dirty="0">
              <a:solidFill>
                <a:schemeClr val="accent2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sp>
        <p:nvSpPr>
          <p:cNvPr id="31" name="Text 29"/>
          <p:cNvSpPr/>
          <p:nvPr/>
        </p:nvSpPr>
        <p:spPr>
          <a:xfrm rot="19800000">
            <a:off x="2545715" y="2597150"/>
            <a:ext cx="1656080" cy="368935"/>
          </a:xfrm>
          <a:prstGeom prst="rect">
            <a:avLst/>
          </a:prstGeom>
        </p:spPr>
        <p:style>
          <a:lnRef idx="2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2400" b="1" dirty="0">
                <a:solidFill>
                  <a:schemeClr val="bg1"/>
                </a:solidFill>
                <a:latin typeface="+mn-ea"/>
                <a:cs typeface="MiSans" pitchFamily="34" charset="-120"/>
              </a:rPr>
              <a:t>这种心理</a:t>
            </a:r>
            <a:endParaRPr lang="zh-CN" altLang="en-US" sz="2400" b="1" dirty="0">
              <a:solidFill>
                <a:schemeClr val="bg1"/>
              </a:solidFill>
              <a:latin typeface="+mn-ea"/>
              <a:cs typeface="MiSans" pitchFamily="34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1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0" name=""/>
        <p:cNvGrpSpPr/>
        <p:nvPr/>
      </p:nvGrpSpPr>
      <p:grpSpPr/>
      <p:sp>
        <p:nvSpPr>
          <p:cNvPr id="1048810" name="文本框 20"/>
          <p:cNvSpPr txBox="1"/>
          <p:nvPr>
            <p:custDataLst>
              <p:tags r:id="rId1"/>
            </p:custDataLst>
          </p:nvPr>
        </p:nvSpPr>
        <p:spPr>
          <a:xfrm>
            <a:off x="609564" y="152383"/>
            <a:ext cx="5480329" cy="762000"/>
          </a:xfrm>
          <a:prstGeom prst="rect">
            <a:avLst/>
          </a:prstGeom>
          <a:noFill/>
        </p:spPr>
        <p:txBody>
          <a:bodyPr wrap="square" lIns="63500" tIns="25400" rIns="63500" bIns="25400" rtlCol="0" anchor="b" anchorCtr="0">
            <a:normAutofit/>
          </a:bodyPr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900" b="1" spc="23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第三步：厘清材料逻辑</a:t>
            </a:r>
            <a:endParaRPr lang="zh-CN" altLang="en-US" sz="3900" b="1" spc="23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811" name="Title 6"/>
          <p:cNvSpPr txBox="1"/>
          <p:nvPr>
            <p:custDataLst>
              <p:tags r:id="rId2"/>
            </p:custDataLst>
          </p:nvPr>
        </p:nvSpPr>
        <p:spPr>
          <a:xfrm>
            <a:off x="0" y="1031240"/>
            <a:ext cx="7040880" cy="5476240"/>
          </a:xfrm>
          <a:prstGeom prst="rect">
            <a:avLst/>
          </a:prstGeom>
          <a:noFill/>
          <a:ln w="3175">
            <a:gradFill>
              <a:gsLst>
                <a:gs pos="0">
                  <a:srgbClr val="DF0303"/>
                </a:gs>
                <a:gs pos="51300">
                  <a:srgbClr val="FE5F4A"/>
                </a:gs>
                <a:gs pos="100000">
                  <a:srgbClr val="FEA06E"/>
                </a:gs>
              </a:gsLst>
              <a:lin ang="5400000" scaled="0"/>
            </a:gradFill>
            <a:prstDash val="dash"/>
          </a:ln>
        </p:spPr>
        <p:txBody>
          <a:bodyPr wrap="square" lIns="63500" tIns="25400" rIns="63500" bIns="254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266700" lvl="0" indent="-2667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zh-CN" altLang="en-US" sz="24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现象：</a:t>
            </a:r>
            <a:r>
              <a:rPr lang="zh-CN" altLang="en-US" sz="2400" spc="40">
                <a:ln w="3175">
                  <a:noFill/>
                  <a:prstDash val="dash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许多人都偏爱“戏剧性的瞬间”</a:t>
            </a:r>
            <a:endParaRPr lang="zh-CN" altLang="en-US" sz="2400" spc="4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66700" lvl="0" indent="-266700" algn="ctr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en-US" altLang="en-US" sz="20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↓</a:t>
            </a:r>
            <a:endParaRPr lang="en-US" altLang="en-US" sz="2000" spc="4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66700" lvl="0" indent="-2667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zh-CN" altLang="en-US" sz="20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冲突：</a:t>
            </a:r>
            <a:r>
              <a:rPr lang="zh-CN" altLang="en-US" sz="2400" spc="40">
                <a:ln w="3175">
                  <a:noFill/>
                  <a:prstDash val="dash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虽然被告知“过程复杂缓慢”</a:t>
            </a:r>
            <a:endParaRPr lang="zh-CN" altLang="en-US" sz="2400" spc="40">
              <a:ln w="3175">
                <a:noFill/>
                <a:prstDash val="dash"/>
              </a:ln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66700" lvl="0" indent="-266700" algn="ctr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en-US" altLang="en-US" sz="20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↓</a:t>
            </a:r>
            <a:endParaRPr lang="en-US" altLang="en-US" sz="2000" spc="4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66700" lvl="0" indent="-2667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charset="0"/>
              <a:buChar char="l"/>
            </a:pPr>
            <a:r>
              <a:rPr lang="zh-CN" altLang="en-US" sz="2400" spc="40">
                <a:ln w="3175">
                  <a:noFill/>
                  <a:prstDash val="dash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但是更愿意相信“瞬间传奇”</a:t>
            </a:r>
            <a:endParaRPr lang="zh-CN" altLang="en-US" sz="2400" spc="40">
              <a:ln w="3175">
                <a:noFill/>
                <a:prstDash val="dash"/>
              </a:ln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66700" lvl="0" indent="-266700" algn="ctr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en-US" altLang="en-US" sz="20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↓</a:t>
            </a:r>
            <a:endParaRPr lang="en-US" altLang="en-US" sz="2000" spc="4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66700" lvl="0" indent="-2667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charset="0"/>
              <a:buChar char="l"/>
            </a:pPr>
            <a:r>
              <a:rPr lang="zh-CN" altLang="en-US" sz="20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本质：</a:t>
            </a:r>
            <a:r>
              <a:rPr lang="zh-CN" altLang="en-US" sz="2400" spc="40">
                <a:ln w="3175">
                  <a:noFill/>
                  <a:prstDash val="dash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事实 vs 想象 | 理性 vs 情感</a:t>
            </a:r>
            <a:endParaRPr lang="zh-CN" altLang="en-US" sz="2400" spc="40">
              <a:ln w="3175">
                <a:noFill/>
                <a:prstDash val="dash"/>
              </a:ln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66700" lvl="0" indent="-266700" algn="ctr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en-US" altLang="en-US" sz="20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↓</a:t>
            </a:r>
            <a:endParaRPr lang="en-US" altLang="en-US" sz="2000" spc="4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66700" lvl="0" indent="-2667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charset="0"/>
              <a:buChar char="l"/>
            </a:pPr>
            <a:r>
              <a:rPr lang="zh-CN" altLang="en-US" sz="20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扩展：</a:t>
            </a:r>
            <a:r>
              <a:rPr lang="zh-CN" altLang="en-US" sz="2400" spc="40">
                <a:ln w="3175">
                  <a:noFill/>
                  <a:prstDash val="dash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这种心理普遍存在于社会生活各领域</a:t>
            </a:r>
            <a:endParaRPr lang="zh-CN" altLang="en-US" sz="2400" spc="40">
              <a:ln w="3175">
                <a:noFill/>
                <a:prstDash val="dash"/>
              </a:ln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66700" lvl="0" indent="-266700" algn="ctr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en-US" altLang="en-US" sz="20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↓</a:t>
            </a:r>
            <a:endParaRPr lang="en-US" altLang="en-US" sz="2000" spc="4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66700" lvl="0" indent="-2667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zh-CN" altLang="en-US" sz="2000" spc="4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任务：</a:t>
            </a:r>
            <a:r>
              <a:rPr lang="zh-CN" altLang="en-US" sz="2400" spc="40">
                <a:ln w="3175">
                  <a:noFill/>
                  <a:prstDash val="dash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分析“为何存在”+“如何影响认知与行动”</a:t>
            </a:r>
            <a:endParaRPr lang="zh-CN" altLang="en-US" sz="2000" spc="4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48812" name="Title 6"/>
          <p:cNvSpPr txBox="1"/>
          <p:nvPr>
            <p:custDataLst>
              <p:tags r:id="rId3"/>
            </p:custDataLst>
          </p:nvPr>
        </p:nvSpPr>
        <p:spPr>
          <a:xfrm>
            <a:off x="8369300" y="501015"/>
            <a:ext cx="2392680" cy="53022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b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9137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None/>
            </a:pPr>
            <a:r>
              <a:rPr kumimoji="0" lang="zh-CN" altLang="en-US" sz="2300" b="1" i="0" spc="150" noProof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【材料内在结构】</a:t>
            </a:r>
            <a:endParaRPr kumimoji="0" lang="zh-CN" altLang="en-US" sz="2300" b="1" i="0" spc="150" noProof="0">
              <a:ln w="3175">
                <a:noFill/>
                <a:prstDash val="dash"/>
              </a:ln>
              <a:solidFill>
                <a:schemeClr val="dk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48813" name="Title 6"/>
          <p:cNvSpPr txBox="1"/>
          <p:nvPr>
            <p:custDataLst>
              <p:tags r:id="rId4"/>
            </p:custDataLst>
          </p:nvPr>
        </p:nvSpPr>
        <p:spPr>
          <a:xfrm>
            <a:off x="7732395" y="1515110"/>
            <a:ext cx="4084955" cy="3590925"/>
          </a:xfrm>
          <a:prstGeom prst="rect">
            <a:avLst/>
          </a:prstGeom>
          <a:noFill/>
          <a:ln w="3175">
            <a:gradFill>
              <a:gsLst>
                <a:gs pos="0">
                  <a:srgbClr val="DF0303"/>
                </a:gs>
                <a:gs pos="51300">
                  <a:srgbClr val="FE5F4A"/>
                </a:gs>
                <a:gs pos="100000">
                  <a:srgbClr val="FEA06E"/>
                </a:gs>
              </a:gsLst>
              <a:lin ang="5400000" scaled="0"/>
            </a:gradFill>
            <a:prstDash val="dash"/>
          </a:ln>
        </p:spPr>
        <p:txBody>
          <a:bodyPr wrap="square" lIns="63500" tIns="25400" rIns="63500" bIns="254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330200" lvl="0" indent="-3302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zh-CN" altLang="en-US" sz="24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为何存在”+“如何影响认知与行动”</a:t>
            </a:r>
            <a:endParaRPr lang="zh-CN" altLang="en-US" sz="2400" spc="10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30200" lvl="0" indent="-3302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zh-CN" altLang="en-US" sz="24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人们偏爱“戏剧性瞬间”，不信“过程复杂缓慢”，本质是事实与想象、理性与情感的冲突，需分析其成因及对认知行动的影响</a:t>
            </a:r>
            <a:endParaRPr lang="zh-CN" altLang="en-US" sz="2400" spc="10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5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8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8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12" grpId="0"/>
      <p:bldP spid="1048812" grpId="1"/>
      <p:bldP spid="1048813" grpId="0" bldLvl="0" animBg="1"/>
      <p:bldP spid="104881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418465" y="-227330"/>
            <a:ext cx="11113135" cy="64141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lnSpc>
                <a:spcPct val="170000"/>
              </a:lnSpc>
            </a:pPr>
            <a:r>
              <a:rPr lang="zh-CN" altLang="en-US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初审题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．阅读下面的材料，根据要求写作。（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zh-CN" altLang="en-US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分）</a:t>
            </a:r>
            <a:endParaRPr lang="zh-CN" altLang="en-US" sz="24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11200" fontAlgn="auto">
              <a:lnSpc>
                <a:spcPct val="170000"/>
              </a:lnSpc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许多人都偏爱</a:t>
            </a:r>
            <a:r>
              <a:rPr lang="en-US" altLang="zh-CN" sz="28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28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戏剧性的瞬间</a:t>
            </a:r>
            <a:r>
              <a:rPr lang="en-US" altLang="zh-CN" sz="28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28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。比如，虽然他们常常被告知，科学发现往往要经历无数人的殚精竭虑、接续努力，这一过程复杂而缓慢；但是他们更愿意相信：牛顿被苹果砸到脑袋而发现万有引力，阿基米德某次坐进浴缸时发现浮力定律</a:t>
            </a:r>
            <a:r>
              <a:rPr lang="en-US" altLang="zh-CN" sz="28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……</a:t>
            </a:r>
            <a:endParaRPr lang="en-US" altLang="zh-CN" sz="2800" b="1" kern="100" dirty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711200" fontAlgn="auto">
              <a:lnSpc>
                <a:spcPct val="170000"/>
              </a:lnSpc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b="1" kern="1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这种心理普遍存在于社会生活的各个领域，并对人们的认知与行动产生影响。</a:t>
            </a:r>
            <a:endParaRPr lang="zh-CN" altLang="en-US" sz="28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609600" fontAlgn="auto">
              <a:lnSpc>
                <a:spcPct val="170000"/>
              </a:lnSpc>
              <a:extLst>
                <a:ext uri="{35155182-B16C-46BC-9424-99874614C6A1}">
                  <wpsdc:indentchars xmlns:wpsdc="http://www.wps.cn/officeDocument/2017/drawingmlCustomData" val="200" checksum="4158780845"/>
                </a:ext>
              </a:extLst>
            </a:pPr>
            <a:r>
              <a:rPr lang="zh-CN" altLang="en-US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以上材料引发了你怎样的联想和思考？请写一篇文章。</a:t>
            </a:r>
            <a:endParaRPr lang="zh-CN" altLang="en-US" sz="24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609600" fontAlgn="auto">
              <a:lnSpc>
                <a:spcPct val="170000"/>
              </a:lnSpc>
              <a:extLst>
                <a:ext uri="{35155182-B16C-46BC-9424-99874614C6A1}">
                  <wpsdc:indentchars xmlns:wpsdc="http://www.wps.cn/officeDocument/2017/drawingmlCustomData" val="200" checksum="4158780845"/>
                </a:ext>
              </a:extLst>
            </a:pPr>
            <a:r>
              <a:rPr lang="zh-CN" altLang="en-US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要求：选准角度，确定立意，明确文体，自拟标题；不要套作，不得抄袭；不得泄露个人信息；不少于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  <a:r>
              <a:rPr lang="zh-CN" altLang="en-US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字。</a:t>
            </a:r>
            <a:endParaRPr lang="zh-CN" altLang="en-US" sz="24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2" name=""/>
        <p:cNvGrpSpPr/>
        <p:nvPr/>
      </p:nvGrpSpPr>
      <p:grpSpPr/>
      <p:sp>
        <p:nvSpPr>
          <p:cNvPr id="1048827" name="矩形 18"/>
          <p:cNvSpPr/>
          <p:nvPr userDrawn="1">
            <p:custDataLst>
              <p:tags r:id="rId1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828" name="文本框 19"/>
          <p:cNvSpPr txBox="1"/>
          <p:nvPr>
            <p:custDataLst>
              <p:tags r:id="rId2"/>
            </p:custDataLst>
          </p:nvPr>
        </p:nvSpPr>
        <p:spPr>
          <a:xfrm>
            <a:off x="609486" y="762000"/>
            <a:ext cx="10973029" cy="762000"/>
          </a:xfrm>
          <a:prstGeom prst="rect">
            <a:avLst/>
          </a:prstGeom>
          <a:noFill/>
        </p:spPr>
        <p:txBody>
          <a:bodyPr wrap="square" lIns="63500" tIns="25400" rIns="63500" bIns="25400" rtlCol="0" anchor="b" anchorCtr="0">
            <a:normAutofit/>
          </a:bodyPr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4200" b="1" spc="26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第四步：锁定写作任务</a:t>
            </a:r>
            <a:endParaRPr lang="zh-CN" altLang="en-US" sz="4200" b="1" spc="26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48829" name="Title 6"/>
          <p:cNvSpPr txBox="1"/>
          <p:nvPr>
            <p:custDataLst>
              <p:tags r:id="rId3"/>
            </p:custDataLst>
          </p:nvPr>
        </p:nvSpPr>
        <p:spPr>
          <a:xfrm>
            <a:off x="292618" y="1902326"/>
            <a:ext cx="3657714" cy="3807587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2400" spc="140">
                <a:ln w="3175">
                  <a:noFill/>
                  <a:prstDash val="dash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【核心写作任务】</a:t>
            </a:r>
            <a:endParaRPr lang="zh-CN" altLang="en-US" sz="2400" spc="140">
              <a:ln w="3175">
                <a:noFill/>
                <a:prstDash val="dash"/>
              </a:ln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2400" spc="140">
                <a:ln w="3175">
                  <a:noFill/>
                  <a:prstDash val="dash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这种心理为何普遍存在？
又如何对人们的认知与行动产生影响？</a:t>
            </a:r>
            <a:endParaRPr lang="zh-CN" altLang="en-US" sz="2400" spc="140">
              <a:ln w="3175">
                <a:noFill/>
                <a:prstDash val="dash"/>
              </a:ln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48830" name="圆角矩形 21"/>
          <p:cNvSpPr/>
          <p:nvPr>
            <p:custDataLst>
              <p:tags r:id="rId4"/>
            </p:custDataLst>
          </p:nvPr>
        </p:nvSpPr>
        <p:spPr>
          <a:xfrm>
            <a:off x="3798228" y="1668837"/>
            <a:ext cx="3721138" cy="4274763"/>
          </a:xfrm>
          <a:prstGeom prst="roundRect">
            <a:avLst>
              <a:gd name="adj" fmla="val 4081"/>
            </a:avLst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7800000" scaled="0"/>
          </a:gradFill>
          <a:ln>
            <a:noFill/>
          </a:ln>
          <a:effectLst>
            <a:outerShdw blurRad="457200" dist="50800" dir="5700000" sx="105000" sy="105000" algn="l" rotWithShape="0">
              <a:schemeClr val="accent1">
                <a:alpha val="41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1048831" name="文本框 72"/>
          <p:cNvSpPr txBox="1"/>
          <p:nvPr>
            <p:custDataLst>
              <p:tags r:id="rId5"/>
            </p:custDataLst>
          </p:nvPr>
        </p:nvSpPr>
        <p:spPr>
          <a:xfrm>
            <a:off x="4005948" y="1848030"/>
            <a:ext cx="3333334" cy="741732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3000" b="1" spc="220">
                <a:solidFill>
                  <a:schemeClr val="lt1"/>
                </a:solidFill>
                <a:latin typeface="Arial" panose="020B0604020202020204" pitchFamily="34" charset="0"/>
                <a:ea typeface="微软雅黑" panose="020B0503020204020204" charset="-122"/>
              </a:rPr>
              <a:t>【写作重心】</a:t>
            </a:r>
            <a:endParaRPr lang="zh-CN" altLang="en-US" sz="3000" b="1" spc="22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048832" name="文本框 73"/>
          <p:cNvSpPr txBox="1"/>
          <p:nvPr>
            <p:custDataLst>
              <p:tags r:id="rId6"/>
            </p:custDataLst>
          </p:nvPr>
        </p:nvSpPr>
        <p:spPr>
          <a:xfrm>
            <a:off x="3992575" y="2662864"/>
            <a:ext cx="3333334" cy="2592494"/>
          </a:xfrm>
          <a:prstGeom prst="rect">
            <a:avLst/>
          </a:prstGeom>
          <a:noFill/>
        </p:spPr>
        <p:txBody>
          <a:bodyPr wrap="square" rtlCol="0">
            <a:normAutofit/>
          </a:bodyPr>
          <a:p>
            <a:pPr marL="330200" lvl="0" indent="-3302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en-US" altLang="zh-CN" sz="2000" b="1" spc="100">
                <a:solidFill>
                  <a:schemeClr val="lt1"/>
                </a:solidFill>
                <a:latin typeface="Arial" panose="020B0604020202020204" pitchFamily="34" charset="0"/>
                <a:ea typeface="微软雅黑" panose="020B0503020204020204" charset="-122"/>
              </a:rPr>
              <a:t>✅ 分析“偏爱”心理的成因</a:t>
            </a:r>
            <a:endParaRPr lang="en-US" altLang="zh-CN" sz="2000" b="1" spc="10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  <a:p>
            <a:pPr marL="330200" lvl="0" indent="-3302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en-US" altLang="zh-CN" sz="2000" b="1" spc="100">
                <a:solidFill>
                  <a:schemeClr val="lt1"/>
                </a:solidFill>
                <a:latin typeface="Arial" panose="020B0604020202020204" pitchFamily="34" charset="0"/>
                <a:ea typeface="微软雅黑" panose="020B0503020204020204" charset="-122"/>
              </a:rPr>
              <a:t>✅ 阐述这种心理对认知与行动的影响</a:t>
            </a:r>
            <a:endParaRPr lang="en-US" altLang="zh-CN" sz="2000" b="1" spc="10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  <a:p>
            <a:pPr marL="330200" lvl="0" indent="-3302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en-US" altLang="zh-CN" sz="2000" b="1" spc="100">
                <a:solidFill>
                  <a:schemeClr val="lt1"/>
                </a:solidFill>
                <a:latin typeface="Arial" panose="020B0604020202020204" pitchFamily="34" charset="0"/>
                <a:ea typeface="微软雅黑" panose="020B0503020204020204" charset="-122"/>
              </a:rPr>
              <a:t>✅ 成因与影响之间有内在逻辑关联</a:t>
            </a:r>
            <a:endParaRPr lang="en-US" altLang="zh-CN" sz="2000" b="1" spc="10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048833" name="文本框 74"/>
          <p:cNvSpPr txBox="1"/>
          <p:nvPr>
            <p:custDataLst>
              <p:tags r:id="rId7"/>
            </p:custDataLst>
          </p:nvPr>
        </p:nvSpPr>
        <p:spPr>
          <a:xfrm>
            <a:off x="6318510" y="4864880"/>
            <a:ext cx="1200857" cy="1078720"/>
          </a:xfrm>
          <a:prstGeom prst="rect">
            <a:avLst/>
          </a:prstGeom>
          <a:noFill/>
          <a:effectLst>
            <a:reflection stA="65000" endPos="6000" dist="50800" dir="5400000" sy="-100000" algn="bl" rotWithShape="0"/>
          </a:effectLst>
        </p:spPr>
        <p:txBody>
          <a:bodyPr wrap="square" rtlCol="0">
            <a:normAutofit/>
          </a:bodyPr>
          <a:p>
            <a:r>
              <a:rPr lang="en-US" altLang="zh-CN" sz="4400" b="1">
                <a:gradFill>
                  <a:gsLst>
                    <a:gs pos="0">
                      <a:schemeClr val="bg1"/>
                    </a:gs>
                    <a:gs pos="27000">
                      <a:schemeClr val="bg1"/>
                    </a:gs>
                    <a:gs pos="77000">
                      <a:srgbClr val="80A0F4">
                        <a:alpha val="0"/>
                      </a:srgbClr>
                    </a:gs>
                    <a:gs pos="100000">
                      <a:schemeClr val="accent1">
                        <a:lumMod val="75000"/>
                        <a:alpha val="0"/>
                      </a:schemeClr>
                    </a:gs>
                  </a:gsLst>
                  <a:lin ang="5400000" scaled="0"/>
                </a:gradFill>
              </a:rPr>
              <a:t>01</a:t>
            </a:r>
            <a:endParaRPr lang="en-US" altLang="zh-CN" sz="4400" b="1">
              <a:gradFill>
                <a:gsLst>
                  <a:gs pos="0">
                    <a:schemeClr val="bg1"/>
                  </a:gs>
                  <a:gs pos="27000">
                    <a:schemeClr val="bg1"/>
                  </a:gs>
                  <a:gs pos="77000">
                    <a:srgbClr val="80A0F4">
                      <a:alpha val="0"/>
                    </a:srgbClr>
                  </a:gs>
                  <a:gs pos="100000">
                    <a:schemeClr val="accent1">
                      <a:lumMod val="75000"/>
                      <a:alpha val="0"/>
                    </a:schemeClr>
                  </a:gs>
                </a:gsLst>
                <a:lin ang="5400000" scaled="0"/>
              </a:gradFill>
            </a:endParaRPr>
          </a:p>
        </p:txBody>
      </p:sp>
      <p:sp>
        <p:nvSpPr>
          <p:cNvPr id="1048834" name="圆角矩形 75"/>
          <p:cNvSpPr/>
          <p:nvPr>
            <p:custDataLst>
              <p:tags r:id="rId8"/>
            </p:custDataLst>
          </p:nvPr>
        </p:nvSpPr>
        <p:spPr>
          <a:xfrm>
            <a:off x="7826043" y="1668837"/>
            <a:ext cx="3721138" cy="4274763"/>
          </a:xfrm>
          <a:prstGeom prst="roundRect">
            <a:avLst>
              <a:gd name="adj" fmla="val 4081"/>
            </a:avLst>
          </a:prstGeom>
          <a:gradFill>
            <a:gsLst>
              <a:gs pos="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7800000" scaled="0"/>
          </a:gradFill>
          <a:ln>
            <a:noFill/>
          </a:ln>
          <a:effectLst>
            <a:outerShdw blurRad="457200" dist="50800" dir="2700000" sx="102000" sy="102000" algn="tl" rotWithShape="0">
              <a:schemeClr val="accent3">
                <a:alpha val="41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48835" name="文本框 76"/>
          <p:cNvSpPr txBox="1"/>
          <p:nvPr>
            <p:custDataLst>
              <p:tags r:id="rId9"/>
            </p:custDataLst>
          </p:nvPr>
        </p:nvSpPr>
        <p:spPr>
          <a:xfrm>
            <a:off x="8033764" y="1848030"/>
            <a:ext cx="3333334" cy="741732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3000" b="1" spc="220">
                <a:solidFill>
                  <a:schemeClr val="lt1"/>
                </a:solidFill>
                <a:latin typeface="Arial" panose="020B0604020202020204" pitchFamily="34" charset="0"/>
                <a:ea typeface="微软雅黑" panose="020B0503020204020204" charset="-122"/>
              </a:rPr>
              <a:t>【写作禁区】</a:t>
            </a:r>
            <a:endParaRPr lang="zh-CN" altLang="en-US" sz="3000" b="1" spc="22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048836" name="文本框 77"/>
          <p:cNvSpPr txBox="1"/>
          <p:nvPr>
            <p:custDataLst>
              <p:tags r:id="rId10"/>
            </p:custDataLst>
          </p:nvPr>
        </p:nvSpPr>
        <p:spPr>
          <a:xfrm>
            <a:off x="8020392" y="2662864"/>
            <a:ext cx="3333334" cy="2592494"/>
          </a:xfrm>
          <a:prstGeom prst="rect">
            <a:avLst/>
          </a:prstGeom>
          <a:noFill/>
        </p:spPr>
        <p:txBody>
          <a:bodyPr wrap="square" rtlCol="0">
            <a:normAutofit/>
          </a:bodyPr>
          <a:p>
            <a:pPr marL="330200" lvl="0" indent="-3302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en-US" altLang="zh-CN" sz="2000" b="1" spc="100">
                <a:solidFill>
                  <a:schemeClr val="lt1"/>
                </a:solidFill>
                <a:latin typeface="Arial" panose="020B0604020202020204" pitchFamily="34" charset="0"/>
                <a:ea typeface="微软雅黑" panose="020B0503020204020204" charset="-122"/>
              </a:rPr>
              <a:t>❌ 简单地印证“戏剧性瞬间”存在</a:t>
            </a:r>
            <a:endParaRPr lang="en-US" altLang="zh-CN" sz="2000" b="1" spc="10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  <a:p>
            <a:pPr marL="330200" lvl="0" indent="-3302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en-US" altLang="zh-CN" sz="2000" b="1" spc="100">
                <a:solidFill>
                  <a:schemeClr val="lt1"/>
                </a:solidFill>
                <a:latin typeface="Arial" panose="020B0604020202020204" pitchFamily="34" charset="0"/>
                <a:ea typeface="微软雅黑" panose="020B0503020204020204" charset="-122"/>
              </a:rPr>
              <a:t>❌ 通篇谈“我们应该怎么做”</a:t>
            </a:r>
            <a:endParaRPr lang="en-US" altLang="zh-CN" sz="2000" b="1" spc="10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  <a:p>
            <a:pPr marL="330200" lvl="0" indent="-3302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en-US" altLang="zh-CN" sz="2000" b="1" spc="100">
                <a:solidFill>
                  <a:schemeClr val="lt1"/>
                </a:solidFill>
                <a:latin typeface="Arial" panose="020B0604020202020204" pitchFamily="34" charset="0"/>
                <a:ea typeface="微软雅黑" panose="020B0503020204020204" charset="-122"/>
              </a:rPr>
              <a:t>❌ 只讨论“如何抓住瞬间”</a:t>
            </a:r>
            <a:endParaRPr lang="en-US" altLang="zh-CN" sz="2000" b="1" spc="10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048837" name="文本框 78"/>
          <p:cNvSpPr txBox="1"/>
          <p:nvPr>
            <p:custDataLst>
              <p:tags r:id="rId11"/>
            </p:custDataLst>
          </p:nvPr>
        </p:nvSpPr>
        <p:spPr>
          <a:xfrm>
            <a:off x="10346326" y="4864880"/>
            <a:ext cx="1200857" cy="1078720"/>
          </a:xfrm>
          <a:prstGeom prst="rect">
            <a:avLst/>
          </a:prstGeom>
          <a:noFill/>
          <a:effectLst>
            <a:reflection stA="65000" endPos="6000" dist="50800" dir="5400000" sy="-100000" algn="bl" rotWithShape="0"/>
          </a:effectLst>
        </p:spPr>
        <p:txBody>
          <a:bodyPr wrap="square" rtlCol="0">
            <a:normAutofit/>
          </a:bodyPr>
          <a:p>
            <a:pPr algn="l">
              <a:buClrTx/>
              <a:buSzTx/>
              <a:buFontTx/>
            </a:pPr>
            <a:r>
              <a:rPr lang="en-US" altLang="zh-CN" sz="4400" b="1">
                <a:gradFill>
                  <a:gsLst>
                    <a:gs pos="0">
                      <a:schemeClr val="bg1"/>
                    </a:gs>
                    <a:gs pos="27000">
                      <a:schemeClr val="bg1"/>
                    </a:gs>
                    <a:gs pos="77000">
                      <a:schemeClr val="accent3">
                        <a:lumMod val="60000"/>
                        <a:lumOff val="40000"/>
                        <a:alpha val="0"/>
                      </a:schemeClr>
                    </a:gs>
                    <a:gs pos="100000">
                      <a:schemeClr val="accent3">
                        <a:lumMod val="75000"/>
                      </a:schemeClr>
                    </a:gs>
                  </a:gsLst>
                  <a:lin ang="5400000" scaled="0"/>
                </a:gradFill>
              </a:rPr>
              <a:t>02</a:t>
            </a:r>
            <a:endParaRPr lang="en-US" altLang="zh-CN" sz="4400" b="1">
              <a:gradFill>
                <a:gsLst>
                  <a:gs pos="0">
                    <a:schemeClr val="bg1"/>
                  </a:gs>
                  <a:gs pos="27000">
                    <a:schemeClr val="bg1"/>
                  </a:gs>
                  <a:gs pos="77000">
                    <a:schemeClr val="accent3">
                      <a:lumMod val="60000"/>
                      <a:lumOff val="40000"/>
                      <a:alpha val="0"/>
                    </a:schemeClr>
                  </a:gs>
                  <a:gs pos="100000">
                    <a:schemeClr val="accent3">
                      <a:lumMod val="75000"/>
                    </a:schemeClr>
                  </a:gs>
                </a:gsLst>
                <a:lin ang="5400000" scaled="0"/>
              </a:gradFill>
            </a:endParaRPr>
          </a:p>
        </p:txBody>
      </p:sp>
    </p:spTree>
    <p:custDataLst>
      <p:tags r:id="rId1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32" grpId="0"/>
      <p:bldP spid="1048832" grpId="1"/>
      <p:bldP spid="1048836" grpId="0"/>
      <p:bldP spid="1048836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>
            <p:ph idx="1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22" name="Shape 20"/>
          <p:cNvSpPr/>
          <p:nvPr/>
        </p:nvSpPr>
        <p:spPr>
          <a:xfrm>
            <a:off x="1333500" y="110807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14300" y="0"/>
                </a:moveTo>
                <a:lnTo>
                  <a:pt x="342900" y="0"/>
                </a:lnTo>
                <a:cubicBezTo>
                  <a:pt x="405984" y="0"/>
                  <a:pt x="457200" y="51216"/>
                  <a:pt x="457200" y="114300"/>
                </a:cubicBezTo>
                <a:lnTo>
                  <a:pt x="457200" y="342900"/>
                </a:lnTo>
                <a:cubicBezTo>
                  <a:pt x="457200" y="405984"/>
                  <a:pt x="405984" y="457200"/>
                  <a:pt x="342900" y="457200"/>
                </a:cubicBezTo>
                <a:lnTo>
                  <a:pt x="114300" y="457200"/>
                </a:lnTo>
                <a:cubicBezTo>
                  <a:pt x="51216" y="457200"/>
                  <a:pt x="0" y="405984"/>
                  <a:pt x="0" y="3429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0071E3">
              <a:alpha val="10196"/>
            </a:srgbClr>
          </a:solidFill>
        </p:spPr>
      </p:sp>
      <p:sp>
        <p:nvSpPr>
          <p:cNvPr id="23" name="Shape 21"/>
          <p:cNvSpPr/>
          <p:nvPr/>
        </p:nvSpPr>
        <p:spPr>
          <a:xfrm>
            <a:off x="1490663" y="1241425"/>
            <a:ext cx="142875" cy="190500"/>
          </a:xfrm>
          <a:custGeom>
            <a:avLst/>
            <a:gdLst/>
            <a:ahLst/>
            <a:cxnLst/>
            <a:rect l="l" t="t" r="r" b="b"/>
            <a:pathLst>
              <a:path w="142875" h="190500">
                <a:moveTo>
                  <a:pt x="108979" y="142875"/>
                </a:moveTo>
                <a:cubicBezTo>
                  <a:pt x="111696" y="134578"/>
                  <a:pt x="117128" y="127062"/>
                  <a:pt x="123267" y="120588"/>
                </a:cubicBezTo>
                <a:cubicBezTo>
                  <a:pt x="135434" y="107789"/>
                  <a:pt x="142875" y="90488"/>
                  <a:pt x="142875" y="71438"/>
                </a:cubicBezTo>
                <a:cubicBezTo>
                  <a:pt x="142875" y="31998"/>
                  <a:pt x="110877" y="0"/>
                  <a:pt x="71437" y="0"/>
                </a:cubicBezTo>
                <a:cubicBezTo>
                  <a:pt x="31998" y="0"/>
                  <a:pt x="0" y="31998"/>
                  <a:pt x="0" y="71438"/>
                </a:cubicBezTo>
                <a:cubicBezTo>
                  <a:pt x="0" y="90488"/>
                  <a:pt x="7441" y="107789"/>
                  <a:pt x="19608" y="120588"/>
                </a:cubicBezTo>
                <a:cubicBezTo>
                  <a:pt x="25747" y="127062"/>
                  <a:pt x="31217" y="134578"/>
                  <a:pt x="33896" y="142875"/>
                </a:cubicBezTo>
                <a:lnTo>
                  <a:pt x="108942" y="142875"/>
                </a:lnTo>
                <a:close/>
                <a:moveTo>
                  <a:pt x="107156" y="160734"/>
                </a:moveTo>
                <a:lnTo>
                  <a:pt x="35719" y="160734"/>
                </a:lnTo>
                <a:lnTo>
                  <a:pt x="35719" y="166688"/>
                </a:lnTo>
                <a:cubicBezTo>
                  <a:pt x="35719" y="183133"/>
                  <a:pt x="49039" y="196453"/>
                  <a:pt x="65484" y="196453"/>
                </a:cubicBezTo>
                <a:lnTo>
                  <a:pt x="77391" y="196453"/>
                </a:lnTo>
                <a:cubicBezTo>
                  <a:pt x="93836" y="196453"/>
                  <a:pt x="107156" y="183133"/>
                  <a:pt x="107156" y="166688"/>
                </a:cubicBezTo>
                <a:lnTo>
                  <a:pt x="107156" y="160734"/>
                </a:lnTo>
                <a:close/>
                <a:moveTo>
                  <a:pt x="68461" y="41672"/>
                </a:moveTo>
                <a:cubicBezTo>
                  <a:pt x="53653" y="41672"/>
                  <a:pt x="41672" y="53653"/>
                  <a:pt x="41672" y="68461"/>
                </a:cubicBezTo>
                <a:cubicBezTo>
                  <a:pt x="41672" y="73409"/>
                  <a:pt x="37691" y="77391"/>
                  <a:pt x="32742" y="77391"/>
                </a:cubicBezTo>
                <a:cubicBezTo>
                  <a:pt x="27794" y="77391"/>
                  <a:pt x="23812" y="73409"/>
                  <a:pt x="23812" y="68461"/>
                </a:cubicBezTo>
                <a:cubicBezTo>
                  <a:pt x="23812" y="43793"/>
                  <a:pt x="43793" y="23812"/>
                  <a:pt x="68461" y="23812"/>
                </a:cubicBezTo>
                <a:cubicBezTo>
                  <a:pt x="73409" y="23812"/>
                  <a:pt x="77391" y="27794"/>
                  <a:pt x="77391" y="32742"/>
                </a:cubicBezTo>
                <a:cubicBezTo>
                  <a:pt x="77391" y="37691"/>
                  <a:pt x="73409" y="41672"/>
                  <a:pt x="68461" y="41672"/>
                </a:cubicBezTo>
                <a:close/>
              </a:path>
            </a:pathLst>
          </a:custGeom>
          <a:solidFill>
            <a:srgbClr val="0071E3"/>
          </a:solidFill>
        </p:spPr>
      </p:sp>
      <p:sp>
        <p:nvSpPr>
          <p:cNvPr id="24" name="Text 22"/>
          <p:cNvSpPr/>
          <p:nvPr/>
        </p:nvSpPr>
        <p:spPr>
          <a:xfrm>
            <a:off x="1905000" y="1152525"/>
            <a:ext cx="3342005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1D1D1D"/>
                </a:solidFill>
                <a:cs typeface="MiSans" pitchFamily="34" charset="-120"/>
              </a:rPr>
              <a:t>思考的着力点</a:t>
            </a:r>
            <a:endParaRPr lang="en-US" sz="2400" b="1" dirty="0">
              <a:solidFill>
                <a:srgbClr val="1D1D1D"/>
              </a:solidFill>
              <a:cs typeface="MiSans" pitchFamily="34" charset="-120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6448425" y="1800225"/>
            <a:ext cx="5124450" cy="895350"/>
          </a:xfrm>
          <a:custGeom>
            <a:avLst/>
            <a:gdLst/>
            <a:ahLst/>
            <a:cxnLst/>
            <a:rect l="l" t="t" r="r" b="b"/>
            <a:pathLst>
              <a:path w="5124450" h="895350">
                <a:moveTo>
                  <a:pt x="114300" y="0"/>
                </a:moveTo>
                <a:lnTo>
                  <a:pt x="5010150" y="0"/>
                </a:lnTo>
                <a:cubicBezTo>
                  <a:pt x="5073276" y="0"/>
                  <a:pt x="5124450" y="51174"/>
                  <a:pt x="5124450" y="114300"/>
                </a:cubicBezTo>
                <a:lnTo>
                  <a:pt x="5124450" y="781050"/>
                </a:lnTo>
                <a:cubicBezTo>
                  <a:pt x="5124450" y="844176"/>
                  <a:pt x="5073276" y="895350"/>
                  <a:pt x="5010150" y="895350"/>
                </a:cubicBezTo>
                <a:lnTo>
                  <a:pt x="114300" y="895350"/>
                </a:lnTo>
                <a:cubicBezTo>
                  <a:pt x="51174" y="895350"/>
                  <a:pt x="0" y="844176"/>
                  <a:pt x="0" y="78105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FFFFFF"/>
          </a:solidFill>
        </p:spPr>
      </p:sp>
      <p:sp>
        <p:nvSpPr>
          <p:cNvPr id="28" name="Text 26"/>
          <p:cNvSpPr/>
          <p:nvPr/>
        </p:nvSpPr>
        <p:spPr>
          <a:xfrm>
            <a:off x="1905000" y="2051050"/>
            <a:ext cx="5219065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1D1D1D"/>
                </a:solidFill>
                <a:cs typeface="+mn-lt"/>
              </a:rPr>
              <a:t>讨论“</a:t>
            </a:r>
            <a:r>
              <a:rPr lang="zh-CN" altLang="en-US" sz="2400" b="1" dirty="0">
                <a:solidFill>
                  <a:srgbClr val="1D1D1D"/>
                </a:solidFill>
                <a:cs typeface="+mn-lt"/>
              </a:rPr>
              <a:t>这种</a:t>
            </a:r>
            <a:r>
              <a:rPr lang="en-US" sz="2400" b="1" dirty="0">
                <a:solidFill>
                  <a:srgbClr val="1D1D1D"/>
                </a:solidFill>
                <a:cs typeface="+mn-lt"/>
              </a:rPr>
              <a:t>偏爱”的成因</a:t>
            </a:r>
            <a:endParaRPr lang="en-US" sz="2400" b="1" dirty="0">
              <a:solidFill>
                <a:srgbClr val="1D1D1D"/>
              </a:solidFill>
              <a:cs typeface="+mn-lt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5198110" y="1910715"/>
            <a:ext cx="6449695" cy="7385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chemeClr val="accent4"/>
                </a:solidFill>
                <a:cs typeface="MiSans" pitchFamily="34" charset="-120"/>
              </a:rPr>
              <a:t>为什么人们更喜欢戏剧性瞬间？涉及认知心理学的叙事偏好</a:t>
            </a:r>
            <a:endParaRPr lang="en-US" sz="2400" b="1" dirty="0">
              <a:solidFill>
                <a:schemeClr val="accent4"/>
              </a:solidFill>
              <a:cs typeface="MiSans" pitchFamily="34" charset="-120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6448425" y="2847975"/>
            <a:ext cx="5124450" cy="895350"/>
          </a:xfrm>
          <a:custGeom>
            <a:avLst/>
            <a:gdLst/>
            <a:ahLst/>
            <a:cxnLst/>
            <a:rect l="l" t="t" r="r" b="b"/>
            <a:pathLst>
              <a:path w="5124450" h="895350">
                <a:moveTo>
                  <a:pt x="114300" y="0"/>
                </a:moveTo>
                <a:lnTo>
                  <a:pt x="5010150" y="0"/>
                </a:lnTo>
                <a:cubicBezTo>
                  <a:pt x="5073276" y="0"/>
                  <a:pt x="5124450" y="51174"/>
                  <a:pt x="5124450" y="114300"/>
                </a:cubicBezTo>
                <a:lnTo>
                  <a:pt x="5124450" y="781050"/>
                </a:lnTo>
                <a:cubicBezTo>
                  <a:pt x="5124450" y="844176"/>
                  <a:pt x="5073276" y="895350"/>
                  <a:pt x="5010150" y="895350"/>
                </a:cubicBezTo>
                <a:lnTo>
                  <a:pt x="114300" y="895350"/>
                </a:lnTo>
                <a:cubicBezTo>
                  <a:pt x="51174" y="895350"/>
                  <a:pt x="0" y="844176"/>
                  <a:pt x="0" y="78105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FFFFFF"/>
          </a:solidFill>
        </p:spPr>
      </p:sp>
      <p:sp>
        <p:nvSpPr>
          <p:cNvPr id="33" name="Text 31"/>
          <p:cNvSpPr/>
          <p:nvPr/>
        </p:nvSpPr>
        <p:spPr>
          <a:xfrm>
            <a:off x="1905000" y="3098800"/>
            <a:ext cx="605536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1D1D1D"/>
                </a:solidFill>
                <a:cs typeface="MiSans" pitchFamily="34" charset="-120"/>
              </a:rPr>
              <a:t>分析“这种偏爱”的影响</a:t>
            </a:r>
            <a:endParaRPr lang="en-US" sz="2400" b="1" dirty="0">
              <a:solidFill>
                <a:srgbClr val="1D1D1D"/>
              </a:solidFill>
              <a:cs typeface="MiSans" pitchFamily="34" charset="-120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5198110" y="3115310"/>
            <a:ext cx="6449695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chemeClr val="accent4"/>
                </a:solidFill>
                <a:cs typeface="MiSans" pitchFamily="34" charset="-120"/>
              </a:rPr>
              <a:t>从正反两方面讨论，如何平衡期待与现实</a:t>
            </a:r>
            <a:endParaRPr lang="en-US" sz="2400" b="1" dirty="0">
              <a:solidFill>
                <a:schemeClr val="accent4"/>
              </a:solidFill>
              <a:cs typeface="MiSans" pitchFamily="34" charset="-120"/>
            </a:endParaRPr>
          </a:p>
        </p:txBody>
      </p:sp>
      <p:sp>
        <p:nvSpPr>
          <p:cNvPr id="38" name="Text 36"/>
          <p:cNvSpPr/>
          <p:nvPr/>
        </p:nvSpPr>
        <p:spPr>
          <a:xfrm>
            <a:off x="1905000" y="4146550"/>
            <a:ext cx="541909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1D1D1D"/>
                </a:solidFill>
                <a:cs typeface="MiSans" pitchFamily="34" charset="-120"/>
              </a:rPr>
              <a:t>结合具体领域展开</a:t>
            </a:r>
            <a:endParaRPr lang="en-US" sz="2400" b="1" dirty="0">
              <a:solidFill>
                <a:srgbClr val="1D1D1D"/>
              </a:solidFill>
              <a:cs typeface="MiSans" pitchFamily="34" charset="-120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5198110" y="4163060"/>
            <a:ext cx="6449695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chemeClr val="accent4"/>
                </a:solidFill>
                <a:cs typeface="MiSans" pitchFamily="34" charset="-120"/>
              </a:rPr>
              <a:t>选取教育、职业、科研等领域深入讨论</a:t>
            </a:r>
            <a:endParaRPr lang="en-US" sz="2400" b="1" dirty="0">
              <a:solidFill>
                <a:schemeClr val="accent4"/>
              </a:solidFill>
              <a:cs typeface="MiSans" pitchFamily="34" charset="-120"/>
            </a:endParaRPr>
          </a:p>
        </p:txBody>
      </p:sp>
      <p:sp>
        <p:nvSpPr>
          <p:cNvPr id="40" name="Shape 38"/>
          <p:cNvSpPr/>
          <p:nvPr/>
        </p:nvSpPr>
        <p:spPr>
          <a:xfrm>
            <a:off x="6448425" y="4943475"/>
            <a:ext cx="5124450" cy="895350"/>
          </a:xfrm>
          <a:custGeom>
            <a:avLst/>
            <a:gdLst/>
            <a:ahLst/>
            <a:cxnLst/>
            <a:rect l="l" t="t" r="r" b="b"/>
            <a:pathLst>
              <a:path w="5124450" h="895350">
                <a:moveTo>
                  <a:pt x="114300" y="0"/>
                </a:moveTo>
                <a:lnTo>
                  <a:pt x="5010150" y="0"/>
                </a:lnTo>
                <a:cubicBezTo>
                  <a:pt x="5073276" y="0"/>
                  <a:pt x="5124450" y="51174"/>
                  <a:pt x="5124450" y="114300"/>
                </a:cubicBezTo>
                <a:lnTo>
                  <a:pt x="5124450" y="781050"/>
                </a:lnTo>
                <a:cubicBezTo>
                  <a:pt x="5124450" y="844176"/>
                  <a:pt x="5073276" y="895350"/>
                  <a:pt x="5010150" y="895350"/>
                </a:cubicBezTo>
                <a:lnTo>
                  <a:pt x="114300" y="895350"/>
                </a:lnTo>
                <a:cubicBezTo>
                  <a:pt x="51174" y="895350"/>
                  <a:pt x="0" y="844176"/>
                  <a:pt x="0" y="78105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FFFFFF"/>
          </a:solidFill>
        </p:spPr>
      </p:sp>
      <p:sp>
        <p:nvSpPr>
          <p:cNvPr id="26" name="Shape 24"/>
          <p:cNvSpPr/>
          <p:nvPr/>
        </p:nvSpPr>
        <p:spPr>
          <a:xfrm>
            <a:off x="1323340" y="2018665"/>
            <a:ext cx="467995" cy="467995"/>
          </a:xfrm>
          <a:custGeom>
            <a:avLst/>
            <a:gdLst/>
            <a:ahLst/>
            <a:cxnLst/>
            <a:rect l="l" t="t" r="r" b="b"/>
            <a:pathLst>
              <a:path w="266700" h="266700">
                <a:moveTo>
                  <a:pt x="133350" y="0"/>
                </a:moveTo>
                <a:lnTo>
                  <a:pt x="133350" y="0"/>
                </a:lnTo>
                <a:cubicBezTo>
                  <a:pt x="206948" y="0"/>
                  <a:pt x="266700" y="59752"/>
                  <a:pt x="266700" y="133350"/>
                </a:cubicBezTo>
                <a:lnTo>
                  <a:pt x="266700" y="133350"/>
                </a:lnTo>
                <a:cubicBezTo>
                  <a:pt x="266700" y="206948"/>
                  <a:pt x="206948" y="266700"/>
                  <a:pt x="133350" y="266700"/>
                </a:cubicBezTo>
                <a:lnTo>
                  <a:pt x="133350" y="266700"/>
                </a:lnTo>
                <a:cubicBezTo>
                  <a:pt x="59752" y="266700"/>
                  <a:pt x="0" y="206948"/>
                  <a:pt x="0" y="133350"/>
                </a:cubicBezTo>
                <a:lnTo>
                  <a:pt x="0" y="133350"/>
                </a:lnTo>
                <a:cubicBezTo>
                  <a:pt x="0" y="59752"/>
                  <a:pt x="59752" y="0"/>
                  <a:pt x="133350" y="0"/>
                </a:cubicBezTo>
                <a:close/>
              </a:path>
            </a:pathLst>
          </a:custGeom>
          <a:solidFill>
            <a:srgbClr val="0071E3">
              <a:alpha val="10196"/>
            </a:srgbClr>
          </a:solidFill>
        </p:spPr>
      </p:sp>
      <p:sp>
        <p:nvSpPr>
          <p:cNvPr id="31" name="Shape 29"/>
          <p:cNvSpPr/>
          <p:nvPr/>
        </p:nvSpPr>
        <p:spPr>
          <a:xfrm>
            <a:off x="1323340" y="3066415"/>
            <a:ext cx="467995" cy="467995"/>
          </a:xfrm>
          <a:custGeom>
            <a:avLst/>
            <a:gdLst/>
            <a:ahLst/>
            <a:cxnLst/>
            <a:rect l="l" t="t" r="r" b="b"/>
            <a:pathLst>
              <a:path w="266700" h="266700">
                <a:moveTo>
                  <a:pt x="133350" y="0"/>
                </a:moveTo>
                <a:lnTo>
                  <a:pt x="133350" y="0"/>
                </a:lnTo>
                <a:cubicBezTo>
                  <a:pt x="206948" y="0"/>
                  <a:pt x="266700" y="59752"/>
                  <a:pt x="266700" y="133350"/>
                </a:cubicBezTo>
                <a:lnTo>
                  <a:pt x="266700" y="133350"/>
                </a:lnTo>
                <a:cubicBezTo>
                  <a:pt x="266700" y="206948"/>
                  <a:pt x="206948" y="266700"/>
                  <a:pt x="133350" y="266700"/>
                </a:cubicBezTo>
                <a:lnTo>
                  <a:pt x="133350" y="266700"/>
                </a:lnTo>
                <a:cubicBezTo>
                  <a:pt x="59752" y="266700"/>
                  <a:pt x="0" y="206948"/>
                  <a:pt x="0" y="133350"/>
                </a:cubicBezTo>
                <a:lnTo>
                  <a:pt x="0" y="133350"/>
                </a:lnTo>
                <a:cubicBezTo>
                  <a:pt x="0" y="59752"/>
                  <a:pt x="59752" y="0"/>
                  <a:pt x="133350" y="0"/>
                </a:cubicBezTo>
                <a:close/>
              </a:path>
            </a:pathLst>
          </a:custGeom>
          <a:solidFill>
            <a:srgbClr val="0071E3">
              <a:alpha val="10196"/>
            </a:srgbClr>
          </a:solidFill>
        </p:spPr>
      </p:sp>
      <p:sp>
        <p:nvSpPr>
          <p:cNvPr id="36" name="Shape 34"/>
          <p:cNvSpPr/>
          <p:nvPr/>
        </p:nvSpPr>
        <p:spPr>
          <a:xfrm>
            <a:off x="1323340" y="4114165"/>
            <a:ext cx="467995" cy="467995"/>
          </a:xfrm>
          <a:custGeom>
            <a:avLst/>
            <a:gdLst/>
            <a:ahLst/>
            <a:cxnLst/>
            <a:rect l="l" t="t" r="r" b="b"/>
            <a:pathLst>
              <a:path w="266700" h="266700">
                <a:moveTo>
                  <a:pt x="133350" y="0"/>
                </a:moveTo>
                <a:lnTo>
                  <a:pt x="133350" y="0"/>
                </a:lnTo>
                <a:cubicBezTo>
                  <a:pt x="206948" y="0"/>
                  <a:pt x="266700" y="59752"/>
                  <a:pt x="266700" y="133350"/>
                </a:cubicBezTo>
                <a:lnTo>
                  <a:pt x="266700" y="133350"/>
                </a:lnTo>
                <a:cubicBezTo>
                  <a:pt x="266700" y="206948"/>
                  <a:pt x="206948" y="266700"/>
                  <a:pt x="133350" y="266700"/>
                </a:cubicBezTo>
                <a:lnTo>
                  <a:pt x="133350" y="266700"/>
                </a:lnTo>
                <a:cubicBezTo>
                  <a:pt x="59752" y="266700"/>
                  <a:pt x="0" y="206948"/>
                  <a:pt x="0" y="133350"/>
                </a:cubicBezTo>
                <a:lnTo>
                  <a:pt x="0" y="133350"/>
                </a:lnTo>
                <a:cubicBezTo>
                  <a:pt x="0" y="59752"/>
                  <a:pt x="59752" y="0"/>
                  <a:pt x="133350" y="0"/>
                </a:cubicBezTo>
                <a:close/>
              </a:path>
            </a:pathLst>
          </a:custGeom>
          <a:solidFill>
            <a:srgbClr val="0071E3">
              <a:alpha val="10196"/>
            </a:srgbClr>
          </a:solidFill>
        </p:spPr>
      </p:sp>
      <p:sp>
        <p:nvSpPr>
          <p:cNvPr id="41" name="Shape 39"/>
          <p:cNvSpPr/>
          <p:nvPr/>
        </p:nvSpPr>
        <p:spPr>
          <a:xfrm>
            <a:off x="1323340" y="5161915"/>
            <a:ext cx="467995" cy="467995"/>
          </a:xfrm>
          <a:custGeom>
            <a:avLst/>
            <a:gdLst/>
            <a:ahLst/>
            <a:cxnLst/>
            <a:rect l="l" t="t" r="r" b="b"/>
            <a:pathLst>
              <a:path w="266700" h="266700">
                <a:moveTo>
                  <a:pt x="133350" y="0"/>
                </a:moveTo>
                <a:lnTo>
                  <a:pt x="133350" y="0"/>
                </a:lnTo>
                <a:cubicBezTo>
                  <a:pt x="206948" y="0"/>
                  <a:pt x="266700" y="59752"/>
                  <a:pt x="266700" y="133350"/>
                </a:cubicBezTo>
                <a:lnTo>
                  <a:pt x="266700" y="133350"/>
                </a:lnTo>
                <a:cubicBezTo>
                  <a:pt x="266700" y="206948"/>
                  <a:pt x="206948" y="266700"/>
                  <a:pt x="133350" y="266700"/>
                </a:cubicBezTo>
                <a:lnTo>
                  <a:pt x="133350" y="266700"/>
                </a:lnTo>
                <a:cubicBezTo>
                  <a:pt x="59752" y="266700"/>
                  <a:pt x="0" y="206948"/>
                  <a:pt x="0" y="133350"/>
                </a:cubicBezTo>
                <a:lnTo>
                  <a:pt x="0" y="133350"/>
                </a:lnTo>
                <a:cubicBezTo>
                  <a:pt x="0" y="59752"/>
                  <a:pt x="59752" y="0"/>
                  <a:pt x="133350" y="0"/>
                </a:cubicBezTo>
                <a:close/>
              </a:path>
            </a:pathLst>
          </a:custGeom>
          <a:solidFill>
            <a:srgbClr val="0071E3">
              <a:alpha val="10196"/>
            </a:srgbClr>
          </a:solidFill>
        </p:spPr>
      </p:sp>
      <p:sp>
        <p:nvSpPr>
          <p:cNvPr id="27" name="Text 25"/>
          <p:cNvSpPr/>
          <p:nvPr/>
        </p:nvSpPr>
        <p:spPr>
          <a:xfrm>
            <a:off x="1494155" y="2067560"/>
            <a:ext cx="21717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1E3"/>
                </a:solidFill>
                <a:cs typeface="+mn-lt"/>
              </a:rPr>
              <a:t>1</a:t>
            </a:r>
            <a:endParaRPr lang="en-US" sz="2400" b="1" dirty="0">
              <a:solidFill>
                <a:srgbClr val="0071E3"/>
              </a:solidFill>
              <a:cs typeface="+mn-lt"/>
            </a:endParaRPr>
          </a:p>
        </p:txBody>
      </p:sp>
      <p:sp>
        <p:nvSpPr>
          <p:cNvPr id="32" name="Text 30"/>
          <p:cNvSpPr/>
          <p:nvPr/>
        </p:nvSpPr>
        <p:spPr>
          <a:xfrm>
            <a:off x="1468120" y="3115310"/>
            <a:ext cx="250825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1E3"/>
                </a:solidFill>
                <a:cs typeface="+mn-lt"/>
              </a:rPr>
              <a:t>2</a:t>
            </a:r>
            <a:endParaRPr lang="en-US" sz="2400" b="1" dirty="0">
              <a:solidFill>
                <a:srgbClr val="0071E3"/>
              </a:solidFill>
              <a:cs typeface="+mn-lt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1466215" y="4163060"/>
            <a:ext cx="250825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1E3"/>
                </a:solidFill>
                <a:cs typeface="+mn-lt"/>
              </a:rPr>
              <a:t>3</a:t>
            </a:r>
            <a:endParaRPr lang="en-US" sz="2400" b="1" dirty="0">
              <a:solidFill>
                <a:srgbClr val="0071E3"/>
              </a:solidFill>
              <a:cs typeface="+mn-lt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1466215" y="5210810"/>
            <a:ext cx="250825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1E3"/>
                </a:solidFill>
                <a:cs typeface="+mn-lt"/>
              </a:rPr>
              <a:t>4</a:t>
            </a:r>
            <a:endParaRPr lang="en-US" sz="2400" b="1" dirty="0">
              <a:solidFill>
                <a:srgbClr val="0071E3"/>
              </a:solidFill>
              <a:cs typeface="+mn-lt"/>
            </a:endParaRPr>
          </a:p>
        </p:txBody>
      </p:sp>
      <p:sp>
        <p:nvSpPr>
          <p:cNvPr id="43" name="Text 41"/>
          <p:cNvSpPr/>
          <p:nvPr/>
        </p:nvSpPr>
        <p:spPr>
          <a:xfrm>
            <a:off x="1905000" y="5194300"/>
            <a:ext cx="669290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1D1D1D"/>
                </a:solidFill>
                <a:cs typeface="MiSans" pitchFamily="34" charset="-120"/>
              </a:rPr>
              <a:t>反思叙事与真实的关系</a:t>
            </a:r>
            <a:endParaRPr lang="en-US" sz="2400" b="1" dirty="0">
              <a:solidFill>
                <a:srgbClr val="1D1D1D"/>
              </a:solidFill>
              <a:cs typeface="MiSans" pitchFamily="34" charset="-120"/>
            </a:endParaRPr>
          </a:p>
        </p:txBody>
      </p:sp>
      <p:sp>
        <p:nvSpPr>
          <p:cNvPr id="44" name="Text 42"/>
          <p:cNvSpPr/>
          <p:nvPr/>
        </p:nvSpPr>
        <p:spPr>
          <a:xfrm>
            <a:off x="5198110" y="5053965"/>
            <a:ext cx="6449695" cy="7385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chemeClr val="accent4"/>
                </a:solidFill>
                <a:cs typeface="+mn-lt"/>
              </a:rPr>
              <a:t>那些广为流传的戏剧性瞬间，多大程度上是真实的？</a:t>
            </a:r>
            <a:endParaRPr lang="en-US" sz="2400" b="1" dirty="0">
              <a:solidFill>
                <a:schemeClr val="accent4"/>
              </a:solidFill>
              <a:cs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520315" y="1722120"/>
            <a:ext cx="7661910" cy="38576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t">
            <a:spAutoFit/>
          </a:bodyPr>
          <a:p>
            <a:pPr algn="l">
              <a:lnSpc>
                <a:spcPct val="170000"/>
              </a:lnSpc>
            </a:pPr>
            <a:r>
              <a:rPr lang="zh-CN" altLang="en-US" sz="2400" kern="100" dirty="0">
                <a:effectLst/>
                <a:latin typeface="+mn-ea"/>
                <a:cs typeface="江城圆体 400W" panose="020B0500000000000000" pitchFamily="34" charset="-122"/>
              </a:rPr>
              <a:t>重心：</a:t>
            </a:r>
            <a:r>
              <a:rPr lang="zh-CN" altLang="en-US" sz="2400" b="1" kern="100" dirty="0">
                <a:solidFill>
                  <a:schemeClr val="accent3"/>
                </a:solidFill>
                <a:effectLst/>
                <a:latin typeface="+mn-ea"/>
                <a:cs typeface="江城圆体 400W" panose="020B0500000000000000" pitchFamily="34" charset="-122"/>
              </a:rPr>
              <a:t>分析这种心理产生的原因和阐述其影响</a:t>
            </a:r>
            <a:endParaRPr lang="zh-CN" altLang="en-US" sz="2400" b="1" kern="100" dirty="0">
              <a:solidFill>
                <a:schemeClr val="accent3"/>
              </a:solidFill>
              <a:effectLst/>
              <a:latin typeface="+mn-ea"/>
              <a:cs typeface="江城圆体 400W" panose="020B0500000000000000" pitchFamily="34" charset="-122"/>
            </a:endParaRPr>
          </a:p>
          <a:p>
            <a:pPr indent="457200" algn="l">
              <a:lnSpc>
                <a:spcPct val="170000"/>
              </a:lnSpc>
            </a:pPr>
            <a:r>
              <a:rPr lang="zh-CN" altLang="en-US" sz="2400" b="1" kern="100" dirty="0">
                <a:effectLst/>
                <a:highlight>
                  <a:srgbClr val="FFFF00"/>
                </a:highlight>
                <a:latin typeface="+mn-ea"/>
                <a:cs typeface="江城圆体 400W" panose="020B0500000000000000" pitchFamily="34" charset="-122"/>
              </a:rPr>
              <a:t>不可：简单地印证</a:t>
            </a:r>
            <a:r>
              <a:rPr lang="en-US" altLang="zh-CN" sz="2400" b="1" kern="100" dirty="0">
                <a:effectLst/>
                <a:highlight>
                  <a:srgbClr val="FFFF00"/>
                </a:highlight>
                <a:latin typeface="+mn-ea"/>
                <a:cs typeface="江城圆体 400W" panose="020B0500000000000000" pitchFamily="34" charset="-122"/>
              </a:rPr>
              <a:t>“</a:t>
            </a:r>
            <a:r>
              <a:rPr lang="zh-CN" altLang="en-US" sz="2400" b="1" kern="100" dirty="0">
                <a:effectLst/>
                <a:highlight>
                  <a:srgbClr val="FFFF00"/>
                </a:highlight>
                <a:latin typeface="+mn-ea"/>
                <a:cs typeface="江城圆体 400W" panose="020B0500000000000000" pitchFamily="34" charset="-122"/>
              </a:rPr>
              <a:t>戏剧性的瞬间</a:t>
            </a:r>
            <a:r>
              <a:rPr lang="en-US" altLang="zh-CN" sz="2400" b="1" kern="100" dirty="0">
                <a:effectLst/>
                <a:highlight>
                  <a:srgbClr val="FFFF00"/>
                </a:highlight>
                <a:latin typeface="+mn-ea"/>
                <a:cs typeface="江城圆体 400W" panose="020B0500000000000000" pitchFamily="34" charset="-122"/>
              </a:rPr>
              <a:t>”</a:t>
            </a:r>
            <a:r>
              <a:rPr lang="zh-CN" altLang="en-US" sz="2400" b="1" kern="100" dirty="0">
                <a:effectLst/>
                <a:highlight>
                  <a:srgbClr val="FFFF00"/>
                </a:highlight>
                <a:latin typeface="+mn-ea"/>
                <a:cs typeface="江城圆体 400W" panose="020B0500000000000000" pitchFamily="34" charset="-122"/>
              </a:rPr>
              <a:t>存在</a:t>
            </a:r>
            <a:endParaRPr lang="zh-CN" altLang="en-US" sz="2400" b="1" kern="100" dirty="0">
              <a:effectLst/>
              <a:highlight>
                <a:srgbClr val="FFFF00"/>
              </a:highlight>
              <a:latin typeface="+mn-ea"/>
              <a:cs typeface="江城圆体 400W" panose="020B0500000000000000" pitchFamily="34" charset="-122"/>
            </a:endParaRPr>
          </a:p>
          <a:p>
            <a:pPr indent="457200" algn="l">
              <a:lnSpc>
                <a:spcPct val="170000"/>
              </a:lnSpc>
            </a:pPr>
            <a:r>
              <a:rPr lang="zh-CN" altLang="en-US" sz="2400" b="1" kern="100" dirty="0">
                <a:effectLst/>
                <a:highlight>
                  <a:srgbClr val="FFFF00"/>
                </a:highlight>
                <a:latin typeface="+mn-ea"/>
                <a:cs typeface="江城圆体 400W" panose="020B0500000000000000" pitchFamily="34" charset="-122"/>
              </a:rPr>
              <a:t>不可：通篇谈</a:t>
            </a:r>
            <a:r>
              <a:rPr lang="en-US" altLang="zh-CN" sz="2400" b="1" kern="100" dirty="0">
                <a:effectLst/>
                <a:highlight>
                  <a:srgbClr val="FFFF00"/>
                </a:highlight>
                <a:latin typeface="+mn-ea"/>
                <a:cs typeface="江城圆体 400W" panose="020B0500000000000000" pitchFamily="34" charset="-122"/>
              </a:rPr>
              <a:t>“</a:t>
            </a:r>
            <a:r>
              <a:rPr lang="zh-CN" altLang="en-US" sz="2400" b="1" kern="100" dirty="0">
                <a:effectLst/>
                <a:highlight>
                  <a:srgbClr val="FFFF00"/>
                </a:highlight>
                <a:latin typeface="+mn-ea"/>
                <a:cs typeface="江城圆体 400W" panose="020B0500000000000000" pitchFamily="34" charset="-122"/>
              </a:rPr>
              <a:t>我们应该怎么做</a:t>
            </a:r>
            <a:r>
              <a:rPr lang="en-US" altLang="zh-CN" sz="2400" b="1" kern="100" dirty="0">
                <a:effectLst/>
                <a:highlight>
                  <a:srgbClr val="FFFF00"/>
                </a:highlight>
                <a:latin typeface="+mn-ea"/>
                <a:cs typeface="江城圆体 400W" panose="020B0500000000000000" pitchFamily="34" charset="-122"/>
              </a:rPr>
              <a:t>”</a:t>
            </a:r>
            <a:endParaRPr lang="en-US" altLang="zh-CN" sz="2400" b="1" kern="100" dirty="0">
              <a:effectLst/>
              <a:highlight>
                <a:srgbClr val="FFFF00"/>
              </a:highlight>
              <a:latin typeface="+mn-ea"/>
              <a:cs typeface="江城圆体 400W" panose="020B0500000000000000" pitchFamily="34" charset="-122"/>
            </a:endParaRPr>
          </a:p>
          <a:p>
            <a:pPr algn="l">
              <a:lnSpc>
                <a:spcPct val="170000"/>
              </a:lnSpc>
            </a:pPr>
            <a:r>
              <a:rPr lang="zh-CN" altLang="en-US" sz="2400" kern="100" dirty="0">
                <a:effectLst/>
                <a:latin typeface="+mn-ea"/>
                <a:cs typeface="江城圆体 400W" panose="020B0500000000000000" pitchFamily="34" charset="-122"/>
              </a:rPr>
              <a:t>并且：原因和影响之间应有</a:t>
            </a:r>
            <a:r>
              <a:rPr lang="zh-CN" altLang="en-US" sz="2400" b="1" kern="100" dirty="0">
                <a:solidFill>
                  <a:schemeClr val="accent3"/>
                </a:solidFill>
                <a:effectLst/>
                <a:latin typeface="+mn-ea"/>
                <a:cs typeface="江城圆体 400W" panose="020B0500000000000000" pitchFamily="34" charset="-122"/>
              </a:rPr>
              <a:t>内在的逻辑关联</a:t>
            </a:r>
            <a:endParaRPr lang="zh-CN" altLang="en-US" sz="2400" b="1" kern="100" dirty="0">
              <a:effectLst/>
              <a:latin typeface="+mn-ea"/>
              <a:cs typeface="江城圆体 400W" panose="020B0500000000000000" pitchFamily="34" charset="-122"/>
            </a:endParaRPr>
          </a:p>
          <a:p>
            <a:pPr indent="457200" algn="l">
              <a:lnSpc>
                <a:spcPct val="170000"/>
              </a:lnSpc>
            </a:pPr>
            <a:r>
              <a:rPr lang="zh-CN" altLang="en-US" sz="2400" b="1" kern="100" dirty="0">
                <a:effectLst/>
                <a:highlight>
                  <a:srgbClr val="00FF00"/>
                </a:highlight>
                <a:latin typeface="+mn-ea"/>
                <a:cs typeface="江城圆体 400W" panose="020B0500000000000000" pitchFamily="34" charset="-122"/>
              </a:rPr>
              <a:t>因为人们出于某些原因偏爱戏剧性瞬间，所以才导致了某些认知和行动上的结果。</a:t>
            </a:r>
            <a:endParaRPr lang="zh-CN" altLang="en-US" sz="2400" b="1" kern="100" dirty="0">
              <a:effectLst/>
              <a:highlight>
                <a:srgbClr val="00FF00"/>
              </a:highlight>
              <a:latin typeface="+mn-ea"/>
              <a:cs typeface="江城圆体 400W" panose="020B0500000000000000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2" grpId="0"/>
      <p:bldP spid="33" grpId="0"/>
      <p:bldP spid="37" grpId="0"/>
      <p:bldP spid="38" grpId="0"/>
      <p:bldP spid="42" grpId="0"/>
      <p:bldP spid="43" grpId="0"/>
      <p:bldP spid="29" grpId="0"/>
      <p:bldP spid="34" grpId="0"/>
      <p:bldP spid="39" grpId="0"/>
      <p:bldP spid="44" grpId="0"/>
      <p:bldP spid="5" grpId="0" bldLvl="0" animBg="1" uiExpand="1" build="allAtOnce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>
            <p:ph idx="13"/>
          </p:nvPr>
        </p:nvSpPr>
        <p:spPr/>
        <p:txBody>
          <a:bodyPr/>
          <a:p>
            <a:pPr marL="0" indent="0">
              <a:buNone/>
            </a:pPr>
            <a:endParaRPr lang="zh-CN" altLang="en-US"/>
          </a:p>
        </p:txBody>
      </p:sp>
      <p:sp>
        <p:nvSpPr>
          <p:cNvPr id="7" name="Text 5"/>
          <p:cNvSpPr/>
          <p:nvPr/>
        </p:nvSpPr>
        <p:spPr>
          <a:xfrm>
            <a:off x="1190625" y="1104583"/>
            <a:ext cx="9129395" cy="553720"/>
          </a:xfrm>
          <a:prstGeom prst="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  <a:cs typeface="MiSans" pitchFamily="34" charset="-120"/>
              </a:rPr>
              <a:t>准确立意</a:t>
            </a:r>
            <a:endParaRPr lang="en-US" sz="3600" b="1" dirty="0">
              <a:solidFill>
                <a:schemeClr val="bg1"/>
              </a:solidFill>
              <a:cs typeface="MiSans" pitchFamily="34" charset="-12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479925" y="1901825"/>
            <a:ext cx="255016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accent1"/>
                </a:solidFill>
                <a:cs typeface="MiSans" pitchFamily="34" charset="-120"/>
              </a:rPr>
              <a:t>过程的价值</a:t>
            </a:r>
            <a:endParaRPr lang="en-US" sz="2400" b="1" dirty="0">
              <a:solidFill>
                <a:schemeClr val="accent1"/>
              </a:solidFill>
              <a:cs typeface="MiSans" pitchFamily="34" charset="-12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2041525" y="2235200"/>
            <a:ext cx="742696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cs typeface="MiSans" pitchFamily="34" charset="-120"/>
              </a:rPr>
              <a:t>真正的成就源于持续积累，而非灵光一闪</a:t>
            </a:r>
            <a:endParaRPr lang="en-US" sz="2400" dirty="0">
              <a:solidFill>
                <a:schemeClr val="tx1"/>
              </a:solidFill>
              <a:cs typeface="MiSans" pitchFamily="34" charset="-12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479925" y="2949575"/>
            <a:ext cx="255016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accent1"/>
                </a:solidFill>
                <a:cs typeface="MiSans" pitchFamily="34" charset="-120"/>
              </a:rPr>
              <a:t>认知的平衡</a:t>
            </a:r>
            <a:endParaRPr lang="en-US" sz="2400" b="1" dirty="0">
              <a:solidFill>
                <a:schemeClr val="accent1"/>
              </a:solidFill>
              <a:cs typeface="MiSans" pitchFamily="34" charset="-12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2041525" y="3282950"/>
            <a:ext cx="742696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cs typeface="MiSans" pitchFamily="34" charset="-120"/>
              </a:rPr>
              <a:t>既要欣赏戏剧性瞬间，也要尊重缓慢过程</a:t>
            </a:r>
            <a:endParaRPr lang="en-US" sz="2400" dirty="0">
              <a:solidFill>
                <a:schemeClr val="tx1"/>
              </a:solidFill>
              <a:cs typeface="MiSans" pitchFamily="34" charset="-12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4479925" y="3997325"/>
            <a:ext cx="255016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accent1"/>
                </a:solidFill>
                <a:cs typeface="MiSans" pitchFamily="34" charset="-120"/>
              </a:rPr>
              <a:t>叙事的陷阱</a:t>
            </a:r>
            <a:endParaRPr lang="en-US" sz="2400" b="1" dirty="0">
              <a:solidFill>
                <a:schemeClr val="accent1"/>
              </a:solidFill>
              <a:cs typeface="MiSans" pitchFamily="34" charset="-12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2041525" y="4330700"/>
            <a:ext cx="742696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cs typeface="MiSans" pitchFamily="34" charset="-120"/>
              </a:rPr>
              <a:t>警惕简化叙事的认知偏差，看到真相的复杂性</a:t>
            </a:r>
            <a:endParaRPr lang="en-US" sz="2400" dirty="0">
              <a:solidFill>
                <a:schemeClr val="tx1"/>
              </a:solidFill>
              <a:cs typeface="MiSans" pitchFamily="34" charset="-12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4479925" y="5045075"/>
            <a:ext cx="255016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accent1"/>
                </a:solidFill>
                <a:cs typeface="MiSans" pitchFamily="34" charset="-120"/>
              </a:rPr>
              <a:t>行动的智慧</a:t>
            </a:r>
            <a:endParaRPr lang="en-US" sz="2400" b="1" dirty="0">
              <a:solidFill>
                <a:schemeClr val="accent1"/>
              </a:solidFill>
              <a:cs typeface="MiSans" pitchFamily="34" charset="-12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2041525" y="5378450"/>
            <a:ext cx="7426960" cy="36893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cs typeface="MiSans" pitchFamily="34" charset="-120"/>
              </a:rPr>
              <a:t>拒绝速成心态，踏实做好每件事</a:t>
            </a:r>
            <a:endParaRPr lang="en-US" sz="2400" dirty="0">
              <a:solidFill>
                <a:schemeClr val="tx1"/>
              </a:solidFill>
              <a:cs typeface="MiSans" pitchFamily="34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  <p:bldP spid="24" grpId="0"/>
      <p:bldP spid="30" grpId="0"/>
      <p:bldP spid="13" grpId="0"/>
      <p:bldP spid="19" grpId="0"/>
      <p:bldP spid="25" grpId="0"/>
      <p:bldP spid="3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08000" y="324485"/>
            <a:ext cx="6361430" cy="50673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</a:rPr>
              <a:t>本次作文标题举例</a:t>
            </a:r>
            <a:endParaRPr lang="zh-CN" altLang="en-US" sz="3200" b="1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5300" y="1248410"/>
            <a:ext cx="5287645" cy="360616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别被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迷了眼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偶然并非固然，在殚精竭虑中铸就伟大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把握戏剧瞬间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不要被戏剧性迷惑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偶然成功的背后是努力的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结果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戏剧性心理影响了人们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29375" y="324485"/>
            <a:ext cx="5380990" cy="4738370"/>
          </a:xfrm>
          <a:prstGeom prst="rect">
            <a:avLst/>
          </a:prstGeom>
        </p:spPr>
        <p:txBody>
          <a:bodyPr wrap="square"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唯有脚踏实地，方可攀上顶峰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厚积方能薄发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循律而为，探未来之梦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清醒后的砥砺前行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积累为基，成就夺目瞬间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有准备，现机会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机会是留给有准备的人的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努力不应被忽视和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努力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发现需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静心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冲破表面迷雾，深挖内在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根本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00075" y="5704840"/>
            <a:ext cx="10285730" cy="95313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戏剧性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偏爱终成祸患，理性面对是为根本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别让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遮蔽真相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54050" y="600075"/>
            <a:ext cx="10777855" cy="303022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200" b="1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</a:rPr>
              <a:t>《机会是留给有准备的人》（张）</a:t>
            </a:r>
            <a:endParaRPr lang="zh-CN" altLang="en-US" sz="3200" b="1">
              <a:solidFill>
                <a:srgbClr val="0070C0"/>
              </a:solidFill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各领域都有一些灵光乍现的发现，（引材料）这便引发了一个错误的观点：即使不殚精竭虑的研究，</a:t>
            </a:r>
            <a:r>
              <a:rPr lang="zh-CN" altLang="en-US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机遇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也会在某一瞬间到来。</a:t>
            </a:r>
            <a:endParaRPr lang="zh-CN" altLang="en-US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      </a:t>
            </a:r>
            <a:endParaRPr lang="en-US" altLang="zh-CN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       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这一观点普遍出现在社会生活各个领域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将一切归于</a:t>
            </a:r>
            <a:r>
              <a:rPr lang="zh-CN" altLang="en-US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灵感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。这是错误的。</a:t>
            </a:r>
            <a:endParaRPr lang="zh-CN" altLang="en-US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机遇的前提是有准备。袁隆平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屠呦呦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endParaRPr lang="en-US" altLang="zh-CN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en-US" altLang="zh-CN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       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所以机遇是留给有准备的人。</a:t>
            </a:r>
            <a:endParaRPr lang="en-US" altLang="zh-CN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en-US" altLang="zh-CN" sz="32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94995" y="751840"/>
            <a:ext cx="10389870" cy="287845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200" b="1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</a:rPr>
              <a:t>《有准备，现机会》（卢）</a:t>
            </a:r>
            <a:endParaRPr lang="zh-CN" altLang="en-US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    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牛顿、阿基米德发现万有引力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这些戏剧性瞬间，是认为他们</a:t>
            </a:r>
            <a:r>
              <a:rPr lang="zh-CN" altLang="en-US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运气好，机会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从天而降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为何？因为他们</a:t>
            </a:r>
            <a:r>
              <a:rPr lang="zh-CN" altLang="en-US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早有准备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endParaRPr lang="en-US" altLang="zh-CN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zh-CN" altLang="en-US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举例：七八十年代，中国改革开放，、千禧年后互联网发展，微商、金价暴涨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机会对每个人都是平等的</a:t>
            </a:r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但为什么有些人没抓住</a:t>
            </a:r>
            <a:endParaRPr lang="zh-CN" altLang="en-US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en-US" altLang="zh-CN" sz="32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3200" b="1"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r>
              <a:rPr lang="zh-CN" altLang="en-US" sz="3200" b="1">
                <a:latin typeface="Arial" panose="020B0604020202020204" pitchFamily="34" charset="0"/>
                <a:ea typeface="微软雅黑" panose="020B0503020204020204" charset="-122"/>
              </a:rPr>
              <a:t>结论：</a:t>
            </a:r>
            <a:r>
              <a:rPr lang="zh-CN" altLang="en-US" sz="32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有准备才能看见机会</a:t>
            </a:r>
            <a:endParaRPr lang="zh-CN" altLang="en-US" sz="3200" b="1">
              <a:highlight>
                <a:srgbClr val="FFFF00"/>
              </a:highlight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89660" y="728980"/>
            <a:ext cx="10425430" cy="290131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2800" b="1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</a:rPr>
              <a:t>《</a:t>
            </a:r>
            <a:r>
              <a:rPr lang="en-US" altLang="zh-CN" sz="2800" b="1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2800" b="1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2800" b="1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</a:rPr>
              <a:t>并不是成功的全部》（邵）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  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人们总认为若是没有这些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，那么牛顿就发现不了万有引力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若是他们没有喜欢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思考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的大脑，确实发现不了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……“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之事他们发现科学的其中一个因素，我们应该学习他们探索总结科学发现的精神。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</a:t>
            </a:r>
            <a:endParaRPr lang="en-US" altLang="zh-CN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“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不是人人都能遇到，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人只有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脚踏实地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，积极向上，才能在成功的道路上更进一步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endParaRPr lang="en-US" altLang="zh-CN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</a:t>
            </a:r>
            <a:endParaRPr lang="en-US" altLang="zh-CN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“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真正的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本质是灵感和机会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。科学家们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endParaRPr lang="en-US" altLang="zh-CN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</a:t>
            </a:r>
            <a:endParaRPr lang="en-US" altLang="zh-CN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我们不应沉迷于表面，而因学习他们勇于探索的勇气，坚持不懈的精神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endParaRPr lang="en-US" altLang="zh-CN" sz="28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54025" y="307340"/>
            <a:ext cx="11188700" cy="498157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2800" b="1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</a:rPr>
              <a:t>《发现需静心和努力》（谌）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 </a:t>
            </a:r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科学发现往往要经历无数人的殚精竭虑，但他们更愿意相信一些</a:t>
            </a:r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，何哉？</a:t>
            </a:r>
            <a:endParaRPr lang="zh-CN" altLang="en-US" sz="24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endParaRPr lang="en-US" altLang="zh-CN" sz="24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     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这种</a:t>
            </a:r>
            <a:r>
              <a:rPr lang="zh-CN" altLang="en-US" sz="24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偏爱来自人生的惰性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。他们渴望得到结果却不想为之付出努力。再加上社会宣传的带有娱乐特性的瞬间，便很快将科学家们为这一瞬间付出的努力，抛在脑后，久而久之，便形成一种</a:t>
            </a:r>
            <a:r>
              <a:rPr lang="zh-CN" altLang="en-US" sz="24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错误的认知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。</a:t>
            </a:r>
            <a:endParaRPr lang="zh-CN" altLang="en-US" sz="24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       </a:t>
            </a:r>
            <a:endParaRPr lang="en-US" altLang="zh-CN" sz="24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如果事实是这样，我们又何必相信苦尽甘来</a:t>
            </a:r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需注意他们背后隐藏的故事</a:t>
            </a:r>
            <a:endParaRPr lang="zh-CN" altLang="en-US" sz="24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       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牛顿从小刻苦学习</a:t>
            </a:r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阿基米德也是潜心体验</a:t>
            </a:r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endParaRPr lang="en-US" altLang="zh-CN" sz="24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      </a:t>
            </a:r>
            <a:r>
              <a:rPr lang="en-US" altLang="zh-CN" sz="24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r>
              <a:rPr lang="zh-CN" altLang="en-US" sz="24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静心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是条河上的船</a:t>
            </a:r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endParaRPr lang="en-US" altLang="zh-CN" sz="24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       </a:t>
            </a:r>
            <a:r>
              <a:rPr lang="zh-CN" altLang="en-US" sz="24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努力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则是船上的桨</a:t>
            </a:r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endParaRPr lang="en-US" altLang="zh-CN" sz="24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       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努力与静心结合，缺一不可，才可早就发现</a:t>
            </a:r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endParaRPr lang="en-US" altLang="zh-CN" sz="24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      </a:t>
            </a:r>
            <a:endParaRPr lang="en-US" altLang="zh-CN" sz="24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400" b="1"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所以让我们</a:t>
            </a:r>
            <a:r>
              <a:rPr lang="zh-CN" altLang="en-US" sz="24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对</a:t>
            </a:r>
            <a:r>
              <a:rPr lang="en-US" altLang="zh-CN" sz="24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24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发现</a:t>
            </a:r>
            <a:r>
              <a:rPr lang="en-US" altLang="zh-CN" sz="24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4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保持正确的态度</a:t>
            </a:r>
            <a:r>
              <a:rPr lang="zh-CN" altLang="en-US" sz="2400" b="1">
                <a:latin typeface="Arial" panose="020B0604020202020204" pitchFamily="34" charset="0"/>
                <a:ea typeface="微软雅黑" panose="020B0503020204020204" charset="-122"/>
              </a:rPr>
              <a:t>，以静心为桨，努力为船，杨帆起航。</a:t>
            </a:r>
            <a:endParaRPr lang="zh-CN" altLang="en-US" sz="24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72795" y="295275"/>
            <a:ext cx="11045825" cy="568642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2800" b="1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</a:rPr>
              <a:t>《积累为基，成就瞬间夺目》（么）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>
                <a:latin typeface="Arial" panose="020B0604020202020204" pitchFamily="34" charset="0"/>
                <a:ea typeface="微软雅黑" panose="020B0503020204020204" charset="-122"/>
              </a:rPr>
              <a:t>      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很多人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偏爱</a:t>
            </a:r>
            <a:r>
              <a:rPr lang="en-US" altLang="zh-CN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，一瞬间的惊喜、烂漫，有吸引力。人们喜欢故事中那突如其来的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成功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。而事实上，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成功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不是一蹴而就的。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人们之所以对瞬间有着明显的偏爱，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根源在于对成功的渴望与当今社会浮躁的风气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。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瞬间的简单化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导致人们偏爱这种成功的瞬间，从而忽略了光芒背后的坎坷。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</a:t>
            </a:r>
            <a:endParaRPr lang="en-US" altLang="zh-CN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</a:t>
            </a:r>
            <a:r>
              <a:rPr lang="en-US" altLang="zh-CN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成功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从来不是偶然的灵光一现，而是日积月累的不懈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坚持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。（分析牛顿发现万有引力是个复杂过程）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当今社会浮躁，所以人们痴迷瞬间成功。我们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应放下浮躁心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。（举例屠呦呦）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我们要坚定自我，不为浮躁风气所动，把握未来，开出积累的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花。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36600" y="470535"/>
            <a:ext cx="10706735" cy="548767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2800" b="1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</a:rPr>
              <a:t>《把握戏剧瞬间》（蔡）</a:t>
            </a:r>
            <a:endParaRPr lang="zh-CN" altLang="en-US" sz="2800" b="1">
              <a:solidFill>
                <a:srgbClr val="0070C0"/>
              </a:solidFill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  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生活中有很多戏剧性瞬间，让人在意想不到的时刻收获意想不到的结果，这也许是别人付出千百倍努力才能达到的。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所以人们偏爱。</a:t>
            </a:r>
            <a:endParaRPr lang="zh-CN" altLang="en-US" sz="2800" b="1">
              <a:highlight>
                <a:srgbClr val="FFFF00"/>
              </a:highlight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 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为什么？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大概是想不劳而获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。这种心理对人们的认知与行动产生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影响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，许多人开始期待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（没有展开）</a:t>
            </a: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  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戏剧性瞬间不是偶然发生的，而是在发生前通过自己的努力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为它的到来打下基础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。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努力提升自己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，也是成功的一大关键。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endParaRPr lang="en-US" altLang="zh-CN" sz="2800" b="1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 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因此不能怪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没有发生，只能怪自己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没有把握机会</a:t>
            </a:r>
            <a:r>
              <a:rPr lang="en-US" altLang="zh-CN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endParaRPr lang="en-US" altLang="zh-CN" sz="2800" b="1">
              <a:highlight>
                <a:srgbClr val="FFFF00"/>
              </a:highlight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     “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戏剧性瞬间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不是一蹴而就，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自己的努力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是决定这些瞬间是否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“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戏剧性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”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的关键。</a:t>
            </a:r>
            <a:r>
              <a:rPr lang="en-US" altLang="zh-CN" sz="2800" b="1">
                <a:latin typeface="Arial" panose="020B0604020202020204" pitchFamily="34" charset="0"/>
                <a:ea typeface="微软雅黑" panose="020B0503020204020204" charset="-122"/>
              </a:rPr>
              <a:t>……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要</a:t>
            </a:r>
            <a:r>
              <a:rPr lang="zh-CN" altLang="en-US" sz="2800" b="1">
                <a:highlight>
                  <a:srgbClr val="FFFF00"/>
                </a:highlight>
                <a:latin typeface="Arial" panose="020B0604020202020204" pitchFamily="34" charset="0"/>
                <a:ea typeface="微软雅黑" panose="020B0503020204020204" charset="-122"/>
              </a:rPr>
              <a:t>靠自己创造</a:t>
            </a:r>
            <a: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  <a:t>。</a:t>
            </a:r>
            <a:br>
              <a:rPr lang="zh-CN" altLang="en-US" sz="2800" b="1">
                <a:latin typeface="Arial" panose="020B0604020202020204" pitchFamily="34" charset="0"/>
                <a:ea typeface="微软雅黑" panose="020B0503020204020204" charset="-122"/>
              </a:rPr>
            </a:br>
            <a:endParaRPr lang="zh-CN" altLang="en-US" sz="2800" b="1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PLACING_PICTURE_MD4" val="0"/>
  <p:tag name="KSO_WM_UNIT_TYPE" val="i"/>
  <p:tag name="KSO_WM_UNIT_INDEX" val="2"/>
  <p:tag name="KSO_WM_UNIT_ID" val="diagram20209186_1*i*2"/>
  <p:tag name="KSO_WM_TEMPLATE_CATEGORY" val="diagram"/>
  <p:tag name="KSO_WM_TEMPLATE_INDEX" val="20209186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b4d048e451764220ba4e859e0031c343"/>
  <p:tag name="KSO_WM_UNIT_DECORATE_INFO" val="{&quot;ReferentInfo&quot;:{&quot;Id&quot;:&quot;slide&quot;,&quot;X&quot;:{&quot;Pos&quot;:2},&quot;Y&quot;:{&quot;Pos&quot;:0}},&quot;DecorateInfoX&quot;:{&quot;Pos&quot;:2,&quot;IsAbs&quot;:false},&quot;DecorateInfoY&quot;:{&quot;Pos&quot;:0,&quot;IsAbs&quot;:false},&quot;DecorateInfoW&quot;:{&quot;IsAbs&quot;:false},&quot;DecorateInfoH&quot;:{&quot;IsAbs&quot;:false},&quot;whChangeMode&quot;:1}"/>
  <p:tag name="KSO_WM_CHIP_GROUPID" val="5f0d54168050c250ba656b67"/>
  <p:tag name="KSO_WM_CHIP_XID" val="5f0d54168050c250ba656b68"/>
  <p:tag name="KSO_WM_TEMPLATE_ASSEMBLE_XID" val="60656e8b4054ed1e2fb7fb32"/>
  <p:tag name="KSO_WM_TEMPLATE_ASSEMBLE_GROUPID" val="60656e8b4054ed1e2fb7fb32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PLACING_PICTURE_MD4" val="0"/>
  <p:tag name="KSO_WM_UNIT_TYPE" val="i"/>
  <p:tag name="KSO_WM_UNIT_INDEX" val="3"/>
  <p:tag name="KSO_WM_UNIT_ID" val="diagram20209186_1*i*3"/>
  <p:tag name="KSO_WM_TEMPLATE_CATEGORY" val="diagram"/>
  <p:tag name="KSO_WM_TEMPLATE_INDEX" val="20209186"/>
  <p:tag name="KSO_WM_UNIT_LAYERLEVEL" val="1"/>
  <p:tag name="KSO_WM_TAG_VERSION" val="1.0"/>
  <p:tag name="KSO_WM_BEAUTIFY_FLAG" val="#wm#"/>
  <p:tag name="KSO_WM_UNIT_SM_LIMIT_TYPE" val="2"/>
  <p:tag name="KSO_WM_CHIP_GROUPID" val="5f0d54168050c250ba656b67"/>
  <p:tag name="KSO_WM_CHIP_XID" val="5f0d54168050c250ba656b68"/>
  <p:tag name="KSO_WM_UNIT_VALUE" val="2"/>
  <p:tag name="KSO_WM_TEMPLATE_ASSEMBLE_XID" val="60656e8b4054ed1e2fb7fb32"/>
  <p:tag name="KSO_WM_TEMPLATE_ASSEMBLE_GROUPID" val="60656e8b4054ed1e2fb7fb32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PLACING_PICTURE_MD4" val="0"/>
  <p:tag name="KSO_WM_UNIT_TYPE" val="i"/>
  <p:tag name="KSO_WM_UNIT_INDEX" val="4"/>
  <p:tag name="KSO_WM_UNIT_ID" val="diagram20209186_1*i*4"/>
  <p:tag name="KSO_WM_TEMPLATE_CATEGORY" val="diagram"/>
  <p:tag name="KSO_WM_TEMPLATE_INDEX" val="20209186"/>
  <p:tag name="KSO_WM_UNIT_LAYERLEVEL" val="1"/>
  <p:tag name="KSO_WM_TAG_VERSION" val="1.0"/>
  <p:tag name="KSO_WM_BEAUTIFY_FLAG" val="#wm#"/>
  <p:tag name="KSO_WM_UNIT_SM_LIMIT_TYPE" val="2"/>
  <p:tag name="KSO_WM_CHIP_GROUPID" val="5f0d54168050c250ba656b67"/>
  <p:tag name="KSO_WM_CHIP_XID" val="5f0d54168050c250ba656b68"/>
  <p:tag name="KSO_WM_UNIT_VALUE" val="2"/>
  <p:tag name="KSO_WM_TEMPLATE_ASSEMBLE_XID" val="60656e8b4054ed1e2fb7fb32"/>
  <p:tag name="KSO_WM_TEMPLATE_ASSEMBLE_GROUPID" val="60656e8b4054ed1e2fb7fb32"/>
</p:tagLst>
</file>

<file path=ppt/tags/tag10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9186_1*a*1"/>
  <p:tag name="KSO_WM_TEMPLATE_CATEGORY" val="diagram"/>
  <p:tag name="KSO_WM_TEMPLATE_INDEX" val="20209186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75ac08273e3c4c04992c6db43f76736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6bffb964c0884387b0991864b8ca49ac"/>
  <p:tag name="KSO_WM_UNIT_TEXT_FILL_FORE_SCHEMECOLOR_INDEX_BRIGHTNESS" val="0"/>
  <p:tag name="KSO_WM_UNIT_TEXT_FILL_FORE_SCHEMECOLOR_INDEX" val="13"/>
  <p:tag name="KSO_WM_UNIT_TEXT_FILL_TYPE" val="1"/>
  <p:tag name="KSO_WM_TEMPLATE_ASSEMBLE_XID" val="60656e8b4054ed1e2fb7fb32"/>
  <p:tag name="KSO_WM_TEMPLATE_ASSEMBLE_GROUPID" val="60656e8b4054ed1e2fb7fb32"/>
</p:tagLst>
</file>

<file path=ppt/tags/tag104.xml><?xml version="1.0" encoding="utf-8"?>
<p:tagLst xmlns:p="http://schemas.openxmlformats.org/presentationml/2006/main">
  <p:tag name="TABLE_SKINIDX" val="2"/>
  <p:tag name="TABLE_COLORIDX" val="f"/>
  <p:tag name="TABLE_ENDDRAG_ORIGIN_RECT" val="943*329"/>
  <p:tag name="TABLE_ENDDRAG_RECT" val="0*147*943*329"/>
</p:tagLst>
</file>

<file path=ppt/tags/tag105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9186_1*f*1"/>
  <p:tag name="KSO_WM_TEMPLATE_CATEGORY" val="diagram"/>
  <p:tag name="KSO_WM_TEMPLATE_INDEX" val="20209186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43"/>
  <p:tag name="KSO_WM_UNIT_SHOW_EDIT_AREA_INDICATION" val="1"/>
  <p:tag name="KSO_WM_CHIP_GROUPID" val="5e6b05596848fb12bee65ac8"/>
  <p:tag name="KSO_WM_CHIP_XID" val="5e6b05596848fb12bee65aca"/>
  <p:tag name="KSO_WM_UNIT_DEC_AREA_ID" val="63cffaa7943a49b7a421999d936de59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e14943a7244d3cacf02e0c935f71d1"/>
  <p:tag name="KSO_WM_UNIT_TEXT_FILL_FORE_SCHEMECOLOR_INDEX_BRIGHTNESS" val="0.25"/>
  <p:tag name="KSO_WM_UNIT_TEXT_FILL_FORE_SCHEMECOLOR_INDEX" val="13"/>
  <p:tag name="KSO_WM_UNIT_TEXT_FILL_TYPE" val="1"/>
  <p:tag name="KSO_WM_TEMPLATE_ASSEMBLE_XID" val="60656e8b4054ed1e2fb7fb32"/>
  <p:tag name="KSO_WM_TEMPLATE_ASSEMBLE_GROUPID" val="60656e8b4054ed1e2fb7fb32"/>
</p:tagLst>
</file>

<file path=ppt/tags/tag106.xml><?xml version="1.0" encoding="utf-8"?>
<p:tagLst xmlns:p="http://schemas.openxmlformats.org/presentationml/2006/main">
  <p:tag name="KSO_WM_SLIDE_CONTENT_ORIENTATION" val=""/>
  <p:tag name="KSO_WM_SLIDE_HAS_MASK" val="0"/>
  <p:tag name="KSO_WM_SLIDE_ITEM_CNT" val="0"/>
  <p:tag name="KSO_WM_SLIDE_TYPE" val="text"/>
  <p:tag name="KSO_WM_TEMPLATE_SUBCATEGORY" val="21"/>
  <p:tag name="KSO_WM_BEAUTIFY_FLAG" val="#wm#"/>
  <p:tag name="KSO_WM_TEMPLATE_FIGMA_ID" val="69796650016"/>
  <p:tag name="KSO_WM_TEMPLATE_SLIDE_ID" val="slide_b1cc77b2a84ed970"/>
  <p:tag name="KSO_WM_TEMPLATE_CATEGORY" val="diagram"/>
  <p:tag name="KSO_WM_TEMPLATE_INDEX" val="20209186"/>
  <p:tag name="KSO_WM_SLIDE_BACKGROUND" val="[&quot;general&quot;]"/>
  <p:tag name="KSO_WM_SLIDE_RATIO" val="1.777778"/>
  <p:tag name="KSO_WM_CHIP_INFOS" val="{&quot;type&quot;:0,&quot;layout_type&quot;:&quot;topbottom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0d54168050c250ba656b68"/>
  <p:tag name="KSO_WM_CHIP_FILLPROP" val="[[{&quot;text_align&quot;:&quot;lm&quot;,&quot;text_direction&quot;:&quot;horizontal&quot;,&quot;support_big_font&quot;:false,&quot;fill_id&quot;:&quot;8d15dc65d1934423bfab615d7c3cf51c&quot;,&quot;fill_align&quot;:&quot;lm&quot;,&quot;chip_types&quot;:[&quot;header&quot;]},{&quot;text_align&quot;:&quot;lm&quot;,&quot;text_direction&quot;:&quot;horizontal&quot;,&quot;support_features&quot;:[&quot;collage&quot;,&quot;carousel&quot;],&quot;support_big_font&quot;:false,&quot;fill_id&quot;:&quot;7a9e16b08dd1491598975707cb9a750e&quot;,&quot;fill_align&quot;:&quot;cm&quot;,&quot;chip_types&quot;:[&quot;diagram&quot;,&quot;pictext&quot;,&quot;text&quot;,&quot;picture&quot;,&quot;chart&quot;,&quot;table&quot;,&quot;video&quot;]},{&quot;text_align&quot;:&quot;lm&quot;,&quot;text_direction&quot;:&quot;horizontal&quot;,&quot;support_big_font&quot;:false,&quot;fill_id&quot;:&quot;e19ee7aa8873479184c598dabbc965b8&quot;,&quot;fill_align&quot;:&quot;lm&quot;,&quot;chip_types&quot;:[&quot;text&quot;]}]]"/>
  <p:tag name="KSO_WM_SLIDE_ID" val="diagram20209186_1"/>
  <p:tag name="KSO_WM_TEMPLATE_MASTER_TYPE" val="0"/>
  <p:tag name="KSO_WM_TEMPLATE_COLOR_TYPE" val="1"/>
  <p:tag name="KSO_WM_SLIDE_SUBTYPE" val="picTxt"/>
  <p:tag name="KSO_WM_SLIDE_INDEX" val="1"/>
  <p:tag name="KSO_WM_SLIDE_SIZE" val="960*468"/>
  <p:tag name="KSO_WM_SLIDE_POSITION" val="0*36"/>
  <p:tag name="KSO_WM_TAG_VERSION" val="1.0"/>
  <p:tag name="KSO_WM_SLIDE_LAYOUT" val="a_d_f"/>
  <p:tag name="KSO_WM_SLIDE_LAYOUT_CNT" val="1_1_1"/>
  <p:tag name="KSO_WM_CHIP_DECFILLPROP" val="[]"/>
  <p:tag name="KSO_WM_CHIP_GROUPID" val="5f0d54168050c250ba656b67"/>
  <p:tag name="KSO_WM_SLIDE_BK_DARK_LIGHT" val="2"/>
  <p:tag name="KSO_WM_SLIDE_BACKGROUND_TYPE" val="general"/>
  <p:tag name="KSO_WM_SLIDE_SUPPORT_FEATURE_TYPE" val="3"/>
  <p:tag name="KSO_WM_TEMPLATE_ASSEMBLE_XID" val="60656e8b4054ed1e2fb7fb32"/>
  <p:tag name="KSO_WM_TEMPLATE_ASSEMBLE_GROUPID" val="60656e8b4054ed1e2fb7fb3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1-04-01T15:05:45&quot;,&quot;maxSize&quot;:{&quot;size1&quot;:17.799628021054108},&quot;minSize&quot;:{&quot;size1&quot;:17.799628021054108},&quot;normalSize&quot;:{&quot;size1&quot;:17.799628021054108},&quot;subLayout&quot;:[{&quot;id&quot;:&quot;2021-04-01T15:05:45&quot;,&quot;margin&quot;:{&quot;bottom&quot;:0,&quot;left&quot;:1.6929999589920044,&quot;right&quot;:5.502999782562256,&quot;top&quot;:1.2699999809265137},&quot;type&quot;:0},{&quot;id&quot;:&quot;2021-04-01T15:05:45&quot;,&quot;maxSize&quot;:{&quot;size1&quot;:78.49954747291656},&quot;minSize&quot;:{&quot;size1&quot;:78.49954747291656},&quot;normalSize&quot;:{&quot;size1&quot;:78.49954747291656},&quot;subLayout&quot;:[{&quot;id&quot;:&quot;2021-04-01T15:05:45&quot;,&quot;margin&quot;:{&quot;bottom&quot;:1.6929999589920044,&quot;left&quot;:1.6929999589920044,&quot;right&quot;:1.6929999589920044,&quot;top&quot;:1.2699999809265137},&quot;type&quot;:0},{&quot;id&quot;:&quot;2021-04-01T15:05:45&quot;,&quot;margin&quot;:{&quot;bottom&quot;:1.2699999809265137,&quot;left&quot;:1.6929999589920044,&quot;right&quot;:1.6929999589920044,&quot;top&quot;:0},&quot;type&quot;:0}],&quot;type&quot;:0}],&quot;type&quot;:0}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13550_1*i*1"/>
  <p:tag name="KSO_WM_TEMPLATE_CATEGORY" val="diagram"/>
  <p:tag name="KSO_WM_TEMPLATE_INDEX" val="20213550"/>
  <p:tag name="KSO_WM_UNIT_LAYERLEVEL" val="1"/>
  <p:tag name="KSO_WM_TAG_VERSION" val="1.0"/>
  <p:tag name="KSO_WM_BEAUTIFY_FLAG" val="#wm#"/>
  <p:tag name="KSO_WM_UNIT_SM_LIMIT_TYPE" val="2"/>
  <p:tag name="KSO_WM_UNIT_BLOCK" val="0"/>
  <p:tag name="KSO_WM_UNIT_DECORATE_INFO" val="{&quot;ReferentInfo&quot;:{&quot;Id&quot;:&quot;slide&quot;,&quot;X&quot;:{&quot;Pos&quot;:2},&quot;Y&quot;:{&quot;Pos&quot;:0}},&quot;DecorateInfoX&quot;:{&quot;Pos&quot;:2,&quot;IsAbs&quot;:false},&quot;DecorateInfoY&quot;:{&quot;Pos&quot;:0,&quot;IsAbs&quot;:false},&quot;DecorateInfoW&quot;:{&quot;IsAbs&quot;:false},&quot;DecorateInfoH&quot;:{&quot;IsAbs&quot;:false},&quot;whChangeMode&quot;:0}"/>
  <p:tag name="KSO_WM_UNIT_DEC_AREA_ID" val="d6b7b97a08cd45318ddbc29e28f79a68"/>
  <p:tag name="PA" val="v5.2.11"/>
  <p:tag name="KSO_WM_CHIP_GROUPID" val="5e757e3269be4861f5f8614a"/>
  <p:tag name="KSO_WM_CHIP_XID" val="5f607145688f7a6c7bea32a6"/>
  <p:tag name="KSO_WM_UNIT_LINE_FORE_SCHEMECOLOR_INDEX_BRIGHTNESS" val="-0.25"/>
  <p:tag name="KSO_WM_UNIT_LINE_FORE_SCHEMECOLOR_INDEX" val="14"/>
  <p:tag name="KSO_WM_UNIT_LINE_FILL_TYPE" val="2"/>
  <p:tag name="KSO_WM_TEMPLATE_ASSEMBLE_XID" val="60656f434054ed1e2fb80687"/>
  <p:tag name="KSO_WM_TEMPLATE_ASSEMBLE_GROUPID" val="60656f434054ed1e2fb80687"/>
</p:tagLst>
</file>

<file path=ppt/tags/tag108.xml><?xml version="1.0" encoding="utf-8"?>
<p:tagLst xmlns:p="http://schemas.openxmlformats.org/presentationml/2006/main">
  <p:tag name="KSO_WM_UNIT_BLOCK" val="0"/>
  <p:tag name="KSO_WM_UNIT_SM_LIMIT_TYPE" val="2"/>
  <p:tag name="KSO_WM_UNIT_DEC_AREA_ID" val="09af2422ee32446883a82694180d26fd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13550_1*i*2"/>
  <p:tag name="KSO_WM_TEMPLATE_CATEGORY" val="diagram"/>
  <p:tag name="KSO_WM_TEMPLATE_INDEX" val="20213550"/>
  <p:tag name="KSO_WM_UNIT_LAYERLEVEL" val="1"/>
  <p:tag name="KSO_WM_TAG_VERSION" val="1.0"/>
  <p:tag name="KSO_WM_BEAUTIFY_FLAG" val="#wm#"/>
  <p:tag name="KSO_WM_UNIT_DECORATE_INFO" val="{&quot;ReferentInfo&quot;:{&quot;Id&quot;:&quot;slide&quot;,&quot;X&quot;:{&quot;Pos&quot;:2},&quot;Y&quot;:{&quot;Pos&quot;:0}},&quot;DecorateInfoX&quot;:{&quot;Pos&quot;:2,&quot;IsAbs&quot;:false},&quot;DecorateInfoY&quot;:{&quot;Pos&quot;:0,&quot;IsAbs&quot;:false},&quot;DecorateInfoW&quot;:{&quot;IsAbs&quot;:false},&quot;DecorateInfoH&quot;:{&quot;IsAbs&quot;:false},&quot;whChangeMode&quot;:0}"/>
  <p:tag name="KSO_WM_CHIP_GROUPID" val="5e757e3269be4861f5f8614a"/>
  <p:tag name="KSO_WM_CHIP_XID" val="5f607145688f7a6c7bea32a6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72"/>
  <p:tag name="KSO_WM_TEMPLATE_ASSEMBLE_XID" val="60656f434054ed1e2fb80687"/>
  <p:tag name="KSO_WM_TEMPLATE_ASSEMBLE_GROUPID" val="60656f434054ed1e2fb80687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13550_1*i*3"/>
  <p:tag name="KSO_WM_TEMPLATE_CATEGORY" val="diagram"/>
  <p:tag name="KSO_WM_TEMPLATE_INDEX" val="20213550"/>
  <p:tag name="KSO_WM_UNIT_LAYERLEVEL" val="1"/>
  <p:tag name="KSO_WM_TAG_VERSION" val="1.0"/>
  <p:tag name="KSO_WM_BEAUTIFY_FLAG" val="#wm#"/>
  <p:tag name="KSO_WM_UNIT_BLOCK" val="0"/>
  <p:tag name="KSO_WM_UNIT_SM_LIMIT_TYPE" val="2"/>
  <p:tag name="KSO_WM_UNIT_DECORATE_INFO" val="{&quot;ReferentInfo&quot;:{&quot;Id&quot;:&quot;slide&quot;,&quot;X&quot;:{&quot;Pos&quot;:0},&quot;Y&quot;:{&quot;Pos&quot;:2}},&quot;DecorateInfoX&quot;:{&quot;Pos&quot;:0,&quot;IsAbs&quot;:false},&quot;DecorateInfoY&quot;:{&quot;Pos&quot;:2,&quot;IsAbs&quot;:false},&quot;DecorateInfoW&quot;:{&quot;IsAbs&quot;:false},&quot;DecorateInfoH&quot;:{&quot;IsAbs&quot;:false},&quot;whChangeMode&quot;:0}"/>
  <p:tag name="KSO_WM_UNIT_DEC_AREA_ID" val="d5b40817ac0b46399ce6168549b75b5b"/>
  <p:tag name="PA" val="v5.2.11"/>
  <p:tag name="KSO_WM_CHIP_GROUPID" val="5e757e3269be4861f5f8614a"/>
  <p:tag name="KSO_WM_CHIP_XID" val="5f607145688f7a6c7bea32a6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0"/>
  <p:tag name="KSO_WM_TEMPLATE_ASSEMBLE_XID" val="60656f434054ed1e2fb80687"/>
  <p:tag name="KSO_WM_TEMPLATE_ASSEMBLE_GROUPID" val="60656f434054ed1e2fb80687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13550_1*i*4"/>
  <p:tag name="KSO_WM_TEMPLATE_CATEGORY" val="diagram"/>
  <p:tag name="KSO_WM_TEMPLATE_INDEX" val="20213550"/>
  <p:tag name="KSO_WM_UNIT_LAYERLEVEL" val="1"/>
  <p:tag name="KSO_WM_TAG_VERSION" val="1.0"/>
  <p:tag name="KSO_WM_BEAUTIFY_FLAG" val="#wm#"/>
  <p:tag name="KSO_WM_UNIT_SM_LIMIT_TYPE" val="2"/>
  <p:tag name="KSO_WM_UNIT_BLOCK" val="0"/>
  <p:tag name="KSO_WM_UNIT_DECORATE_INFO" val="{&quot;ReferentInfo&quot;:{&quot;Id&quot;:&quot;slide&quot;,&quot;X&quot;:{&quot;Pos&quot;:0},&quot;Y&quot;:{&quot;Pos&quot;:2}},&quot;DecorateInfoX&quot;:{&quot;Pos&quot;:0,&quot;IsAbs&quot;:false},&quot;DecorateInfoY&quot;:{&quot;Pos&quot;:2,&quot;IsAbs&quot;:false},&quot;DecorateInfoW&quot;:{&quot;IsAbs&quot;:false},&quot;DecorateInfoH&quot;:{&quot;IsAbs&quot;:false},&quot;whChangeMode&quot;:0}"/>
  <p:tag name="KSO_WM_UNIT_DEC_AREA_ID" val="bf73e0fa95254115a65380345b4aa9dc"/>
  <p:tag name="PA" val="v5.2.11"/>
  <p:tag name="KSO_WM_CHIP_GROUPID" val="5e757e3269be4861f5f8614a"/>
  <p:tag name="KSO_WM_CHIP_XID" val="5f607145688f7a6c7bea32a6"/>
  <p:tag name="KSO_WM_UNIT_LINE_FORE_SCHEMECOLOR_INDEX_BRIGHTNESS" val="-0.25"/>
  <p:tag name="KSO_WM_UNIT_LINE_FORE_SCHEMECOLOR_INDEX" val="14"/>
  <p:tag name="KSO_WM_UNIT_LINE_FILL_TYPE" val="2"/>
  <p:tag name="KSO_WM_TEMPLATE_ASSEMBLE_XID" val="60656f434054ed1e2fb80687"/>
  <p:tag name="KSO_WM_TEMPLATE_ASSEMBLE_GROUPID" val="60656f434054ed1e2fb80687"/>
</p:tagLst>
</file>

<file path=ppt/tags/tag11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3550_1*a*1"/>
  <p:tag name="KSO_WM_TEMPLATE_CATEGORY" val="diagram"/>
  <p:tag name="KSO_WM_TEMPLATE_INDEX" val="20213550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f139e14b1e39486da7140564d901668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t&quot;,&quot;fill_mode&quot;:&quot;full&quot;,&quot;sacle_strategy&quot;:&quot;smart&quot;}"/>
  <p:tag name="KSO_WM_ASSEMBLE_CHIP_INDEX" val="0439eeda57a64da4894f55c4d016b9b6"/>
  <p:tag name="KSO_WM_UNIT_TEXT_FILL_FORE_SCHEMECOLOR_INDEX_BRIGHTNESS" val="0"/>
  <p:tag name="KSO_WM_UNIT_TEXT_FILL_FORE_SCHEMECOLOR_INDEX" val="13"/>
  <p:tag name="KSO_WM_UNIT_TEXT_FILL_TYPE" val="1"/>
  <p:tag name="KSO_WM_TEMPLATE_ASSEMBLE_XID" val="60656f434054ed1e2fb80687"/>
  <p:tag name="KSO_WM_TEMPLATE_ASSEMBLE_GROUPID" val="60656f434054ed1e2fb80687"/>
</p:tagLst>
</file>

<file path=ppt/tags/tag11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diagram20213550_1*f*1"/>
  <p:tag name="KSO_WM_TEMPLATE_CATEGORY" val="diagram"/>
  <p:tag name="KSO_WM_TEMPLATE_INDEX" val="20213550"/>
  <p:tag name="KSO_WM_UNIT_LAYERLEVEL" val="1"/>
  <p:tag name="KSO_WM_TAG_VERSION" val="1.0"/>
  <p:tag name="KSO_WM_UNIT_DEFAULT_FONT" val="14;20;2"/>
  <p:tag name="KSO_WM_UNIT_BLOCK" val="0"/>
  <p:tag name="KSO_WM_UNIT_VALUE" val="242"/>
  <p:tag name="KSO_WM_UNIT_SHOW_EDIT_AREA_INDICATION" val="1"/>
  <p:tag name="KSO_WM_CHIP_GROUPID" val="5e6b05596848fb12bee65ac8"/>
  <p:tag name="KSO_WM_CHIP_XID" val="5e6b05596848fb12bee65aca"/>
  <p:tag name="KSO_WM_UNIT_DEC_AREA_ID" val="7cac9eb14d5b496c9f6c6630ba265d8b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a8ba5ca2741f4e36a2045bff4ad70628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f434054ed1e2fb80687"/>
  <p:tag name="KSO_WM_TEMPLATE_ASSEMBLE_GROUPID" val="60656f434054ed1e2fb80687"/>
</p:tagLst>
</file>

<file path=ppt/tags/tag113.xml><?xml version="1.0" encoding="utf-8"?>
<p:tagLst xmlns:p="http://schemas.openxmlformats.org/presentationml/2006/main">
  <p:tag name="KSO_WM_SLIDE_CONTENT_ORIENTATION" val=""/>
  <p:tag name="KSO_WM_SLIDE_HAS_MASK" val="0"/>
  <p:tag name="KSO_WM_SLIDE_ITEM_CNT" val="0"/>
  <p:tag name="KSO_WM_SLIDE_TYPE" val="text"/>
  <p:tag name="KSO_WM_TEMPLATE_SUBCATEGORY" val="21"/>
  <p:tag name="KSO_WM_BEAUTIFY_FLAG" val="#wm#"/>
  <p:tag name="KSO_WM_TEMPLATE_FIGMA_ID" val="69796650016"/>
  <p:tag name="KSO_WM_TEMPLATE_SLIDE_ID" val="slide_b1cc77b2a84ed970"/>
  <p:tag name="KSO_WM_TEMPLATE_CATEGORY" val="diagram"/>
  <p:tag name="KSO_WM_TEMPLATE_INDEX" val="20213550"/>
  <p:tag name="KSO_WM_SLIDE_BACKGROUND" val="[&quot;general&quot;]"/>
  <p:tag name="KSO_WM_SLIDE_RATIO" val="1.777778"/>
  <p:tag name="KSO_WM_CHIP_INFOS" val="{&quot;type&quot;:0,&quot;layout_type&quot;:&quot;topbottom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607145688f7a6c7bea32a6"/>
  <p:tag name="KSO_WM_CHIP_FILLPROP" val="[[{&quot;text_align&quot;:&quot;ct&quot;,&quot;text_direction&quot;:&quot;horizontal&quot;,&quot;support_big_font&quot;:false,&quot;fill_id&quot;:&quot;ddcf2610c0ac4b45bec7e29ab0ab1f83&quot;,&quot;fill_align&quot;:&quot;ct&quot;,&quot;chip_types&quot;:[&quot;header&quot;]},{&quot;text_align&quot;:&quot;lm&quot;,&quot;text_direction&quot;:&quot;horizontal&quot;,&quot;support_features&quot;:[&quot;collage&quot;,&quot;carousel&quot;],&quot;support_big_font&quot;:false,&quot;fill_id&quot;:&quot;f2ad6f8ec5eb4c60ab8a9b497fa44351&quot;,&quot;fill_align&quot;:&quot;cm&quot;,&quot;chip_types&quot;:[&quot;diagram&quot;,&quot;pictext&quot;,&quot;text&quot;,&quot;picture&quot;,&quot;chart&quot;,&quot;table&quot;,&quot;video&quot;]}]]"/>
  <p:tag name="KSO_WM_SLIDE_ID" val="diagram20213550_1"/>
  <p:tag name="KSO_WM_TEMPLATE_MASTER_TYPE" val="0"/>
  <p:tag name="KSO_WM_TEMPLATE_COLOR_TYPE" val="1"/>
  <p:tag name="KSO_WM_SLIDE_SUBTYPE" val="pureTxt"/>
  <p:tag name="KSO_WM_SLIDE_INDEX" val="1"/>
  <p:tag name="KSO_WM_SLIDE_SIZE" val="959*542"/>
  <p:tag name="KSO_WM_SLIDE_POSITION" val="0*0"/>
  <p:tag name="KSO_WM_TAG_VERSION" val="1.0"/>
  <p:tag name="KSO_WM_SLIDE_LAYOUT" val="a_f"/>
  <p:tag name="KSO_WM_SLIDE_LAYOUT_CNT" val="1_1"/>
  <p:tag name="KSO_WM_CHIP_DECFILLPROP" val="[]"/>
  <p:tag name="KSO_WM_CHIP_GROUPID" val="5e757e3269be4861f5f8614a"/>
  <p:tag name="KSO_WM_SLIDE_BK_DARK_LIGHT" val="2"/>
  <p:tag name="KSO_WM_SLIDE_BACKGROUND_TYPE" val="general"/>
  <p:tag name="KSO_WM_SLIDE_SUPPORT_FEATURE_TYPE" val="0"/>
  <p:tag name="KSO_WM_TEMPLATE_ASSEMBLE_XID" val="60656f434054ed1e2fb80687"/>
  <p:tag name="KSO_WM_TEMPLATE_ASSEMBLE_GROUPID" val="60656f434054ed1e2fb80687"/>
  <p:tag name="KSO_WM_SLIDE_CAN_ADD_NAVIGATION" val="1"/>
  <p:tag name="KSO_WM_SLIDE_LAYOUT_INFO" val="{&quot;id&quot;:&quot;2021-04-01T15:36:38&quot;,&quot;maxSize&quot;:{&quot;size1&quot;:30.1},&quot;minSize&quot;:{&quot;size1&quot;:20.1},&quot;normalSize&quot;:{&quot;size1&quot;:25.7},&quot;subLayout&quot;:[{&quot;id&quot;:&quot;2021-04-01T15:36:38&quot;,&quot;margin&quot;:{&quot;bottom&quot;:0.02600000612437725,&quot;left&quot;:1.6929999589920044,&quot;right&quot;:1.6929999589920044,&quot;top&quot;:2.752000093460083},&quot;type&quot;:0},{&quot;id&quot;:&quot;2021-04-01T15:36:38&quot;,&quot;margin&quot;:{&quot;bottom&quot;:1.7280000448226929,&quot;left&quot;:1.6929999589920044,&quot;right&quot;:1.6929999589920044,&quot;top&quot;:0.609000027179718},&quot;type&quot;:0}],&quot;type&quot;:0}"/>
</p:tagLst>
</file>

<file path=ppt/tags/tag11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9694_1*a*1"/>
  <p:tag name="KSO_WM_TEMPLATE_CATEGORY" val="diagram"/>
  <p:tag name="KSO_WM_TEMPLATE_INDEX" val="20229694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92211bdf5a484ecfbccc8d835069f6a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6e1abd27f56d44e782b98ef48ad8ee45"/>
  <p:tag name="KSO_WM_UNIT_TEXT_FILL_FORE_SCHEMECOLOR_INDEX_BRIGHTNESS" val="0"/>
  <p:tag name="KSO_WM_UNIT_TEXT_FILL_FORE_SCHEMECOLOR_INDEX" val="13"/>
  <p:tag name="KSO_WM_UNIT_TEXT_FILL_TYPE" val="1"/>
  <p:tag name="KSO_WM_TEMPLATE_ASSEMBLE_XID" val="639b06370c9383becde71a1c"/>
  <p:tag name="KSO_WM_TEMPLATE_ASSEMBLE_GROUPID" val="639b06370c9383becde71a1c"/>
</p:tagLst>
</file>

<file path=ppt/tags/tag115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29694_1*f*1"/>
  <p:tag name="KSO_WM_TEMPLATE_CATEGORY" val="diagram"/>
  <p:tag name="KSO_WM_TEMPLATE_INDEX" val="2022969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87"/>
  <p:tag name="KSO_WM_UNIT_SHOW_EDIT_AREA_INDICATION" val="1"/>
  <p:tag name="KSO_WM_CHIP_GROUPID" val="5e6b05596848fb12bee65ac8"/>
  <p:tag name="KSO_WM_CHIP_XID" val="5e6b05596848fb12bee65aca"/>
  <p:tag name="KSO_WM_UNIT_DEC_AREA_ID" val="b69486cfb3c54bb8a2f184db432512d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8230fb5d1ad4392a624a2d393476601"/>
  <p:tag name="KSO_WM_UNIT_SUPPORT_UNIT_TYPE" val="[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39b06370c9383becde71a1c"/>
  <p:tag name="KSO_WM_TEMPLATE_ASSEMBLE_GROUPID" val="639b06370c9383becde71a1c"/>
</p:tagLst>
</file>

<file path=ppt/tags/tag11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小标题"/>
  <p:tag name="KSO_WM_UNIT_NOCLEAR" val="0"/>
  <p:tag name="KSO_WM_UNIT_VALUE" val="23"/>
  <p:tag name="KSO_WM_UNIT_HIGHLIGHT" val="0"/>
  <p:tag name="KSO_WM_UNIT_COMPATIBLE" val="0"/>
  <p:tag name="KSO_WM_UNIT_DIAGRAM_ISNUMVISUAL" val="0"/>
  <p:tag name="KSO_WM_UNIT_DIAGRAM_ISREFERUNIT" val="0"/>
  <p:tag name="KSO_WM_UNIT_ID" val="diagram20229694_1*h_a*1_1"/>
  <p:tag name="KSO_WM_TEMPLATE_CATEGORY" val="diagram"/>
  <p:tag name="KSO_WM_TEMPLATE_INDEX" val="20229694"/>
  <p:tag name="KSO_WM_UNIT_LAYERLEVEL" val="1_1"/>
  <p:tag name="KSO_WM_TAG_VERSION" val="1.0"/>
  <p:tag name="KSO_WM_UNIT_DEFAULT_FONT" val="18;24;2"/>
  <p:tag name="KSO_WM_UNIT_BLOCK" val="0"/>
  <p:tag name="KSO_WM_UNIT_SHOW_EDIT_AREA_INDICATION" val="1"/>
  <p:tag name="KSO_WM_CHIP_GROUPID" val="5e6b05b36848fb12bee65ad8"/>
  <p:tag name="KSO_WM_CHIP_XID" val="5e6b05b36848fb12bee65ada"/>
  <p:tag name="KSO_WM_UNIT_DEC_AREA_ID" val="1c9bee4aac2947cba0d2ba7d04854bac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47d2392666824c28b6f03184568cc891"/>
  <p:tag name="KSO_WM_UNIT_TEXT_FILL_FORE_SCHEMECOLOR_INDEX_BRIGHTNESS" val="0"/>
  <p:tag name="KSO_WM_UNIT_TEXT_FILL_FORE_SCHEMECOLOR_INDEX" val="13"/>
  <p:tag name="KSO_WM_UNIT_TEXT_FILL_TYPE" val="1"/>
  <p:tag name="KSO_WM_TEMPLATE_ASSEMBLE_XID" val="639b06370c9383becde71a1c"/>
  <p:tag name="KSO_WM_TEMPLATE_ASSEMBLE_GROUPID" val="639b06370c9383becde71a1c"/>
</p:tagLst>
</file>

<file path=ppt/tags/tag117.xml><?xml version="1.0" encoding="utf-8"?>
<p:tagLst xmlns:p="http://schemas.openxmlformats.org/presentationml/2006/main">
  <p:tag name="KSO_WM_UNIT_TEX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地表达观点，往往事半功倍。当您的内容到达这个限度时，或许已经不纯粹作用于演示，极大可能运用于阅读领域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diagram20229694_1*h_f*1_1"/>
  <p:tag name="KSO_WM_TEMPLATE_CATEGORY" val="diagram"/>
  <p:tag name="KSO_WM_TEMPLATE_INDEX" val="20229694"/>
  <p:tag name="KSO_WM_UNIT_LAYERLEVEL" val="1_1"/>
  <p:tag name="KSO_WM_TAG_VERSION" val="1.0"/>
  <p:tag name="KSO_WM_UNIT_SUBTYPE" val="a"/>
  <p:tag name="KSO_WM_UNIT_DEFAULT_FONT" val="14;20;2"/>
  <p:tag name="KSO_WM_UNIT_BLOCK" val="0"/>
  <p:tag name="KSO_WM_UNIT_VALUE" val="253"/>
  <p:tag name="KSO_WM_UNIT_SHOW_EDIT_AREA_INDICATION" val="1"/>
  <p:tag name="KSO_WM_CHIP_GROUPID" val="5e6b05b36848fb12bee65ad8"/>
  <p:tag name="KSO_WM_CHIP_XID" val="5e6b05b36848fb12bee65ada"/>
  <p:tag name="KSO_WM_UNIT_DEC_AREA_ID" val="24334b7ceaa3411d89d42bcbecbfa86a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47d2392666824c28b6f03184568cc891"/>
  <p:tag name="KSO_WM_UNIT_TEXT_FILL_FORE_SCHEMECOLOR_INDEX_BRIGHTNESS" val="0.25"/>
  <p:tag name="KSO_WM_UNIT_TEXT_FILL_FORE_SCHEMECOLOR_INDEX" val="13"/>
  <p:tag name="KSO_WM_UNIT_TEXT_FILL_TYPE" val="1"/>
  <p:tag name="KSO_WM_TEMPLATE_ASSEMBLE_XID" val="639b06370c9383becde71a1c"/>
  <p:tag name="KSO_WM_TEMPLATE_ASSEMBLE_GROUPID" val="639b06370c9383becde71a1c"/>
</p:tagLst>
</file>

<file path=ppt/tags/tag118.xml><?xml version="1.0" encoding="utf-8"?>
<p:tagLst xmlns:p="http://schemas.openxmlformats.org/presentationml/2006/main">
  <p:tag name="KSO_WM_SLIDE_CONTENT_ORIENTATION" val=""/>
  <p:tag name="KSO_WM_SLIDE_HAS_MASK" val="0"/>
  <p:tag name="KSO_WM_SLIDE_ITEM_CNT" val="0"/>
  <p:tag name="KSO_WM_SLIDE_TYPE" val="text"/>
  <p:tag name="KSO_WM_TEMPLATE_SUBCATEGORY" val="21"/>
  <p:tag name="KSO_WM_BEAUTIFY_FLAG" val="#wm#"/>
  <p:tag name="KSO_WM_TEMPLATE_FIGMA_ID" val="69796650016"/>
  <p:tag name="KSO_WM_TEMPLATE_SLIDE_ID" val="slide_97d94010c5cff2ab"/>
  <p:tag name="KSO_WM_SLIDE_ID" val="diagram20229694_1"/>
  <p:tag name="KSO_WM_TEMPLATE_MASTER_TYPE" val="0"/>
  <p:tag name="KSO_WM_TEMPLATE_COLOR_TYPE" val="1"/>
  <p:tag name="KSO_WM_SLIDE_SUBTYPE" val="pureTxt"/>
  <p:tag name="KSO_WM_SLIDE_INDEX" val="1"/>
  <p:tag name="KSO_WM_TAG_VERSION" val="1.0"/>
  <p:tag name="KSO_WM_TEMPLATE_CATEGORY" val="diagram"/>
  <p:tag name="KSO_WM_TEMPLATE_INDEX" val="20229694"/>
  <p:tag name="KSO_WM_SLIDE_LAYOUT" val="a_f_h"/>
  <p:tag name="KSO_WM_SLIDE_LAYOUT_CNT" val="1_1_1"/>
  <p:tag name="KSO_WM_TEMPLATE_THUMBS_INDEX" val="1、4、7、12、13、14、15、16、17、18、20、24、25、28、33、36、40、43、44"/>
  <p:tag name="KSO_WM_SLIDE_SIZE" val="479.952*348.703"/>
  <p:tag name="KSO_WM_SLIDE_POSITION" val="432.003*119.301"/>
  <p:tag name="KSO_WM_SLIDE_BACKGROUND" val="[&quot;general&quot;]"/>
  <p:tag name="KSO_WM_SLIDE_RATIO" val="1.777778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eecab20a758c1ec0b7089d3"/>
  <p:tag name="KSO_WM_CHIP_FILLPROP" val="[[{&quot;text_align&quot;:&quot;lb&quot;,&quot;text_direction&quot;:&quot;horizontal&quot;,&quot;support_big_font&quot;:false,&quot;picture_toward&quot;:0,&quot;picture_dockside&quot;:[],&quot;fill_id&quot;:&quot;b7340f5df43247b388bf8111af5beefc&quot;,&quot;fill_align&quot;:&quot;lb&quot;,&quot;chip_types&quot;:[&quot;header&quot;]},{&quot;text_align&quot;:&quot;lt&quot;,&quot;text_direction&quot;:&quot;horizontal&quot;,&quot;support_big_font&quot;:false,&quot;picture_toward&quot;:0,&quot;picture_dockside&quot;:[],&quot;fill_id&quot;:&quot;39e5b8525f65425eb1a46efefc99b092&quot;,&quot;fill_align&quot;:&quot;lt&quot;,&quot;chip_types&quot;:[&quot;pictext&quot;,&quot;text&quot;,&quot;picture&quot;,&quot;chart&quot;,&quot;table&quot;,&quot;video&quot;]},{&quot;text_align&quot;:&quot;lm&quot;,&quot;text_direction&quot;:&quot;horizontal&quot;,&quot;support_features&quot;:[&quot;collage&quot;,&quot;carousel&quot;,&quot;creativecrop&quot;],&quot;support_big_font&quot;:false,&quot;picture_toward&quot;:0,&quot;picture_dockside&quot;:[],&quot;fill_id&quot;:&quot;36771e6c83554b7eb13570d10bad3e3b&quot;,&quot;fill_align&quot;:&quot;cm&quot;,&quot;chip_types&quot;:[&quot;diagram&quot;,&quot;pictext&quot;,&quot;text&quot;,&quot;picture&quot;,&quot;chart&quot;,&quot;table&quot;,&quot;video&quot;]}],[{&quot;text_align&quot;:&quot;lb&quot;,&quot;text_direction&quot;:&quot;horizontal&quot;,&quot;support_big_font&quot;:false,&quot;picture_toward&quot;:0,&quot;picture_dockside&quot;:[],&quot;fill_id&quot;:&quot;b7340f5df43247b388bf8111af5beefc&quot;,&quot;fill_align&quot;:&quot;lb&quot;,&quot;chip_types&quot;:[&quot;text&quot;,&quot;header&quot;]},{&quot;text_align&quot;:&quot;lt&quot;,&quot;text_direction&quot;:&quot;horizontal&quot;,&quot;support_big_font&quot;:false,&quot;picture_toward&quot;:0,&quot;picture_dockside&quot;:[],&quot;fill_id&quot;:&quot;39e5b8525f65425eb1a46efefc99b092&quot;,&quot;fill_align&quot;:&quot;lt&quot;,&quot;chip_types&quot;:[&quot;picture&quot;]},{&quot;text_align&quot;:&quot;lm&quot;,&quot;text_direction&quot;:&quot;horizontal&quot;,&quot;support_features&quot;:[&quot;collage&quot;],&quot;support_big_font&quot;:false,&quot;picture_toward&quot;:0,&quot;picture_dockside&quot;:[],&quot;fill_id&quot;:&quot;36771e6c83554b7eb13570d10bad3e3b&quot;,&quot;fill_align&quot;:&quot;rm&quot;,&quot;chip_types&quot;:[&quot;pictext&quot;,&quot;picture&quot;,&quot;chart&quot;,&quot;table&quot;,&quot;video&quot;]}]]"/>
  <p:tag name="KSO_WM_CHIP_DECFILLPROP" val="[]"/>
  <p:tag name="FIXED_XID_TMP" val="5f5ee1ca4d6848d78f644aeb"/>
  <p:tag name="KSO_WM_CHIP_GROUPID" val="5eecab20a758c1ec0b7089d1"/>
  <p:tag name="KSO_WM_SLIDE_BK_DARK_LIGHT" val="2"/>
  <p:tag name="KSO_WM_SLIDE_BACKGROUND_TYPE" val="general"/>
  <p:tag name="KSO_WM_SLIDE_SUPPORT_FEATURE_TYPE" val="0"/>
  <p:tag name="KSO_WM_TEMPLATE_ASSEMBLE_XID" val="639b06370c9383becde71a1c"/>
  <p:tag name="KSO_WM_TEMPLATE_ASSEMBLE_GROUPID" val="639b06370c9383becde71a1c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direction&quot;:1,&quot;id&quot;:&quot;2022-12-15T19:34:16&quot;,&quot;maxSize&quot;:{&quot;size1&quot;:49.99966382980347},&quot;minSize&quot;:{&quot;size1&quot;:36.19966382980347},&quot;normalSize&quot;:{&quot;size1&quot;:49.99966382980347},&quot;subLayout&quot;:[{&quot;id&quot;:&quot;2022-12-15T19:34:16&quot;,&quot;maxSize&quot;:{&quot;size1&quot;:46.69965068052849},&quot;minSize&quot;:{&quot;size1&quot;:19.999650680528482},&quot;normalSize&quot;:{&quot;size1&quot;:24.599650680528477},&quot;subLayout&quot;:[{&quot;id&quot;:&quot;2022-12-15T19:34:16&quot;,&quot;margin&quot;:{&quot;bottom&quot;:0.02600000612437725,&quot;left&quot;:1.6929999589920044,&quot;right&quot;:0.02600000612437725,&quot;top&quot;:1.6929999589920044},&quot;type&quot;:0},{&quot;id&quot;:&quot;2022-12-15T19:34:16&quot;,&quot;margin&quot;:{&quot;bottom&quot;:1.6929999589920044,&quot;left&quot;:1.6929999589920044,&quot;right&quot;:0.02600000612437725,&quot;top&quot;:0.8199999928474426},&quot;type&quot;:0}],&quot;type&quot;:0},{&quot;id&quot;:&quot;2022-12-15T19:34:16&quot;,&quot;margin&quot;:{&quot;bottom&quot;:1.6929999589920044,&quot;left&quot;:1.243999719619751,&quot;right&quot;:1.6929999589920044,&quot;top&quot;:1.6929999589920044},&quot;maxSize&quot;:{&quot;size1&quot;:37.210889287291245},&quot;minSize&quot;:{&quot;size1&quot;:21.310889287291232},&quot;normalSize&quot;:{&quot;size1&quot;:21.310889287291236},&quot;subLayout&quot;:[{&quot;id&quot;:&quot;2022-12-15T19:34:16&quot;,&quot;margin&quot;:{&quot;bottom&quot;:0.046929869800806046,&quot;left&quot;:1.243999719619751,&quot;right&quot;:1.6929999589920044,&quot;top&quot;:1.6929999589920044},&quot;type&quot;:0},{&quot;id&quot;:&quot;2022-12-15T19:34:16&quot;,&quot;margin&quot;:{&quot;bottom&quot;:1.6929999589920044,&quot;left&quot;:1.243999719619751,&quot;right&quot;:1.6929999589920044,&quot;top&quot;:0.14886152744293213},&quot;type&quot;:0}],&quot;type&quot;:0}],&quot;type&quot;:0}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9762_1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TEMPLATE_CATEGORY" val="diagram"/>
  <p:tag name="KSO_WM_TEMPLATE_INDEX" val="20229762"/>
  <p:tag name="KSO_WM_UNIT_VALUE" val="1150"/>
  <p:tag name="KSO_WM_TEMPLATE_ASSEMBLE_XID" val="639b1e010c9383becde9892f"/>
  <p:tag name="KSO_WM_TEMPLATE_ASSEMBLE_GROUPID" val="639b1e010c9383becde9892f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9762_1*a*1"/>
  <p:tag name="KSO_WM_TEMPLATE_CATEGORY" val="diagram"/>
  <p:tag name="KSO_WM_TEMPLATE_INDEX" val="20229762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b64aba9021284f30b13ddcee09a73e9e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b&quot;,&quot;fill_mode&quot;:&quot;full&quot;,&quot;sacle_strategy&quot;:&quot;smart&quot;}"/>
  <p:tag name="KSO_WM_ASSEMBLE_CHIP_INDEX" val="6eaace12796945c28fbf814dd7be726a"/>
  <p:tag name="KSO_WM_UNIT_TEXT_FILL_FORE_SCHEMECOLOR_INDEX_BRIGHTNESS" val="0"/>
  <p:tag name="KSO_WM_UNIT_TEXT_FILL_FORE_SCHEMECOLOR_INDEX" val="13"/>
  <p:tag name="KSO_WM_UNIT_TEXT_FILL_TYPE" val="1"/>
  <p:tag name="KSO_WM_TEMPLATE_ASSEMBLE_XID" val="639b1e010c9383becde9892f"/>
  <p:tag name="KSO_WM_TEMPLATE_ASSEMBLE_GROUPID" val="639b1e010c9383becde9892f"/>
</p:tagLst>
</file>

<file path=ppt/tags/tag121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29762_1*f*1"/>
  <p:tag name="KSO_WM_TEMPLATE_CATEGORY" val="diagram"/>
  <p:tag name="KSO_WM_TEMPLATE_INDEX" val="20229762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91"/>
  <p:tag name="KSO_WM_UNIT_SHOW_EDIT_AREA_INDICATION" val="1"/>
  <p:tag name="KSO_WM_CHIP_GROUPID" val="5e6b05596848fb12bee65ac8"/>
  <p:tag name="KSO_WM_CHIP_XID" val="5e6b05596848fb12bee65aca"/>
  <p:tag name="KSO_WM_UNIT_DEC_AREA_ID" val="08c4dba7644342608ab266703f1bcac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984c6b115d6f4c6d946ef2457d3cff3d"/>
  <p:tag name="KSO_WM_UNIT_SUPPORT_UNIT_TYPE" val="[&quot;d&quot;,&quot;β&quot;]"/>
  <p:tag name="KSO_WM_UNIT_TEXT_FILL_FORE_SCHEMECOLOR_INDEX_BRIGHTNESS" val="0.25"/>
  <p:tag name="KSO_WM_UNIT_TEXT_FILL_FORE_SCHEMECOLOR_INDEX" val="13"/>
  <p:tag name="KSO_WM_UNIT_TEXT_FILL_TYPE" val="1"/>
  <p:tag name="KSO_WM_TEMPLATE_ASSEMBLE_XID" val="639b1e010c9383becde9892f"/>
  <p:tag name="KSO_WM_TEMPLATE_ASSEMBLE_GROUPID" val="639b1e010c9383becde9892f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28762_1*l_h_i*1_1_1"/>
  <p:tag name="KSO_WM_TEMPLATE_CATEGORY" val="diagram"/>
  <p:tag name="KSO_WM_TEMPLATE_INDEX" val="20228762"/>
  <p:tag name="KSO_WM_UNIT_LAYERLEVEL" val="1_1_1"/>
  <p:tag name="KSO_WM_TAG_VERSION" val="1.0"/>
  <p:tag name="KSO_WM_BEAUTIFY_FLAG" val="#wm#"/>
  <p:tag name="KSO_WM_UNIT_FILL_FORE_SCHEMECOLOR_INDEX_1_BRIGHTNESS" val="0"/>
  <p:tag name="KSO_WM_UNIT_FILL_FORE_SCHEMECOLOR_INDEX_1" val="5"/>
  <p:tag name="KSO_WM_UNIT_FILL_FORE_SCHEMECOLOR_INDEX_1_POS" val="0"/>
  <p:tag name="KSO_WM_UNIT_FILL_FORE_SCHEMECOLOR_INDEX_1_TRANS" val="0"/>
  <p:tag name="KSO_WM_UNIT_FILL_FORE_SCHEMECOLOR_INDEX_2_BRIGHTNESS" val="-0.25"/>
  <p:tag name="KSO_WM_UNIT_FILL_FORE_SCHEMECOLOR_INDEX_2" val="5"/>
  <p:tag name="KSO_WM_UNIT_FILL_FORE_SCHEMECOLOR_INDEX_2_POS" val="1"/>
  <p:tag name="KSO_WM_UNIT_FILL_FORE_SCHEMECOLOR_INDEX_2_TRANS" val="0"/>
  <p:tag name="KSO_WM_UNIT_FILL_GRADIENT_TYPE" val="0"/>
  <p:tag name="KSO_WM_UNIT_FILL_GRADIENT_ANGLE" val="130"/>
  <p:tag name="KSO_WM_UNIT_FILL_GRADIENT_Direction" val="-2"/>
  <p:tag name="KSO_WM_UNIT_FILL_TYPE" val="3"/>
  <p:tag name="KSO_WM_UNIT_SHADOW_SCHEMECOLOR_INDEX_BRIGHTNESS" val="0"/>
  <p:tag name="KSO_WM_UNIT_SHADOW_SCHEMECOLOR_INDEX" val="5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59.1000000000001,&quot;left&quot;:299.07307086614173,&quot;top&quot;:108.9,&quot;width&quot;:610.153937007874}"/>
</p:tagLst>
</file>

<file path=ppt/tags/tag12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228762_1*l_h_a*1_1_1"/>
  <p:tag name="KSO_WM_TEMPLATE_CATEGORY" val="diagram"/>
  <p:tag name="KSO_WM_TEMPLATE_INDEX" val="20228762"/>
  <p:tag name="KSO_WM_UNIT_LAYERLEVEL" val="1_1_1"/>
  <p:tag name="KSO_WM_TAG_VERSION" val="1.0"/>
  <p:tag name="KSO_WM_BEAUTIFY_FLAG" val="#wm#"/>
  <p:tag name="KSO_WM_UNIT_VALUE" val="9"/>
  <p:tag name="KSO_WM_UNIT_PRESET_TEXT" val="单击添加标题"/>
  <p:tag name="KSO_WM_UNIT_TEXT_FILL_FORE_SCHEMECOLOR_INDEX_BRIGHTNESS" val="0"/>
  <p:tag name="KSO_WM_UNIT_TEXT_FILL_FORE_SCHEMECOLOR_INDEX" val="14"/>
  <p:tag name="KSO_WM_UNIT_TEXT_FILL_TYPE" val="1"/>
  <p:tag name="KSO_WM_UNIT_USESOURCEFORMAT_APPLY" val="1"/>
  <p:tag name="KSO_WM_DIAGRAM_VIRTUALLY_FRAME" val="{&quot;height&quot;:359.1000000000001,&quot;left&quot;:299.07307086614173,&quot;top&quot;:108.9,&quot;width&quot;:610.153937007874}"/>
</p:tagLst>
</file>

<file path=ppt/tags/tag124.xml><?xml version="1.0" encoding="utf-8"?>
<p:tagLst xmlns:p="http://schemas.openxmlformats.org/presentationml/2006/main">
  <p:tag name="KSO_WM_UNIT_SUBTYPE" val="a"/>
  <p:tag name="KSO_WM_UNIT_NOCLEAR" val="0"/>
  <p:tag name="KSO_WM_UNIT_VALUE" val="5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28762_1*l_h_f*1_1_1"/>
  <p:tag name="KSO_WM_TEMPLATE_CATEGORY" val="diagram"/>
  <p:tag name="KSO_WM_TEMPLATE_INDEX" val="20228762"/>
  <p:tag name="KSO_WM_UNIT_LAYERLEVEL" val="1_1_1"/>
  <p:tag name="KSO_WM_TAG_VERSION" val="1.0"/>
  <p:tag name="KSO_WM_UNIT_PRESET_TEXT" val="单击此处添加文本具体内容，简明扼要地阐述您的观点，以便观者准确地理解您传达的思想。"/>
  <p:tag name="KSO_WM_UNIT_TEXT_FILL_FORE_SCHEMECOLOR_INDEX_BRIGHTNESS" val="0"/>
  <p:tag name="KSO_WM_UNIT_TEXT_FILL_FORE_SCHEMECOLOR_INDEX" val="14"/>
  <p:tag name="KSO_WM_UNIT_TEXT_FILL_TYPE" val="1"/>
  <p:tag name="KSO_WM_UNIT_USESOURCEFORMAT_APPLY" val="1"/>
  <p:tag name="KSO_WM_DIAGRAM_VIRTUALLY_FRAME" val="{&quot;height&quot;:359.1000000000001,&quot;left&quot;:299.07307086614173,&quot;top&quot;:108.9,&quot;width&quot;:610.153937007874}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2"/>
  <p:tag name="KSO_WM_UNIT_ID" val="diagram20228762_1*l_h_i*1_1_2"/>
  <p:tag name="KSO_WM_TEMPLATE_CATEGORY" val="diagram"/>
  <p:tag name="KSO_WM_TEMPLATE_INDEX" val="20228762"/>
  <p:tag name="KSO_WM_UNIT_LAYERLEVEL" val="1_1_1"/>
  <p:tag name="KSO_WM_TAG_VERSION" val="1.0"/>
  <p:tag name="KSO_WM_BEAUTIFY_FLAG" val="#wm#"/>
  <p:tag name="KSO_WM_UNIT_TEXT_FILL_FORE_SCHEMECOLOR_INDEX_1_BRIGHTNESS" val="0"/>
  <p:tag name="KSO_WM_UNIT_TEXT_FILL_FORE_SCHEMECOLOR_INDEX_1" val="14"/>
  <p:tag name="KSO_WM_UNIT_TEXT_FILL_FORE_SCHEMECOLOR_INDEX_1_POS" val="0"/>
  <p:tag name="KSO_WM_UNIT_TEXT_FILL_FORE_SCHEMECOLOR_INDEX_1_TRANS" val="0"/>
  <p:tag name="KSO_WM_UNIT_TEXT_FILL_FORE_SCHEMECOLOR_INDEX_2_BRIGHTNESS" val="0"/>
  <p:tag name="KSO_WM_UNIT_TEXT_FILL_FORE_SCHEMECOLOR_INDEX_2" val="14"/>
  <p:tag name="KSO_WM_UNIT_TEXT_FILL_FORE_SCHEMECOLOR_INDEX_2_POS" val="0.27"/>
  <p:tag name="KSO_WM_UNIT_TEXT_FILL_FORE_SCHEMECOLOR_INDEX_2_TRANS" val="0"/>
  <p:tag name="KSO_WM_UNIT_USESOURCEFORMAT_APPLY" val="1"/>
  <p:tag name="KSO_WM_UNIT_TEXT_FILL_FORE_SCHEMECOLOR_INDEX" val="14"/>
  <p:tag name="KSO_WM_DIAGRAM_VIRTUALLY_FRAME" val="{&quot;height&quot;:359.1000000000001,&quot;left&quot;:299.07307086614173,&quot;top&quot;:108.9,&quot;width&quot;:610.153937007874}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28762_1*l_h_i*1_2_1"/>
  <p:tag name="KSO_WM_TEMPLATE_CATEGORY" val="diagram"/>
  <p:tag name="KSO_WM_TEMPLATE_INDEX" val="20228762"/>
  <p:tag name="KSO_WM_UNIT_LAYERLEVEL" val="1_1_1"/>
  <p:tag name="KSO_WM_TAG_VERSION" val="1.0"/>
  <p:tag name="KSO_WM_BEAUTIFY_FLAG" val="#wm#"/>
  <p:tag name="KSO_WM_UNIT_FILL_FORE_SCHEMECOLOR_INDEX_1_BRIGHTNESS" val="-0.25"/>
  <p:tag name="KSO_WM_UNIT_FILL_FORE_SCHEMECOLOR_INDEX_1" val="7"/>
  <p:tag name="KSO_WM_UNIT_FILL_FORE_SCHEMECOLOR_INDEX_1_POS" val="0"/>
  <p:tag name="KSO_WM_UNIT_FILL_FORE_SCHEMECOLOR_INDEX_1_TRANS" val="0"/>
  <p:tag name="KSO_WM_UNIT_FILL_FORE_SCHEMECOLOR_INDEX_2_BRIGHTNESS" val="0"/>
  <p:tag name="KSO_WM_UNIT_FILL_FORE_SCHEMECOLOR_INDEX_2" val="7"/>
  <p:tag name="KSO_WM_UNIT_FILL_FORE_SCHEMECOLOR_INDEX_2_POS" val="1"/>
  <p:tag name="KSO_WM_UNIT_FILL_FORE_SCHEMECOLOR_INDEX_2_TRANS" val="0"/>
  <p:tag name="KSO_WM_UNIT_FILL_GRADIENT_TYPE" val="0"/>
  <p:tag name="KSO_WM_UNIT_FILL_GRADIENT_ANGLE" val="130"/>
  <p:tag name="KSO_WM_UNIT_FILL_GRADIENT_Direction" val="-2"/>
  <p:tag name="KSO_WM_UNIT_FILL_TYPE" val="3"/>
  <p:tag name="KSO_WM_UNIT_SHADOW_SCHEMECOLOR_INDEX_BRIGHTNESS" val="0"/>
  <p:tag name="KSO_WM_UNIT_SHADOW_SCHEMECOLOR_INDEX" val="7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59.1000000000001,&quot;left&quot;:299.07307086614173,&quot;top&quot;:108.9,&quot;width&quot;:610.153937007874}"/>
</p:tagLst>
</file>

<file path=ppt/tags/tag127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0228762_1*l_h_a*1_2_1"/>
  <p:tag name="KSO_WM_TEMPLATE_CATEGORY" val="diagram"/>
  <p:tag name="KSO_WM_TEMPLATE_INDEX" val="20228762"/>
  <p:tag name="KSO_WM_UNIT_LAYERLEVEL" val="1_1_1"/>
  <p:tag name="KSO_WM_TAG_VERSION" val="1.0"/>
  <p:tag name="KSO_WM_BEAUTIFY_FLAG" val="#wm#"/>
  <p:tag name="KSO_WM_UNIT_VALUE" val="9"/>
  <p:tag name="KSO_WM_UNIT_TEXT_FILL_FORE_SCHEMECOLOR_INDEX_BRIGHTNESS" val="0"/>
  <p:tag name="KSO_WM_UNIT_TEXT_FILL_FORE_SCHEMECOLOR_INDEX" val="14"/>
  <p:tag name="KSO_WM_UNIT_TEXT_FILL_TYPE" val="1"/>
  <p:tag name="KSO_WM_UNIT_USESOURCEFORMAT_APPLY" val="1"/>
  <p:tag name="KSO_WM_DIAGRAM_VIRTUALLY_FRAME" val="{&quot;height&quot;:359.1000000000001,&quot;left&quot;:299.07307086614173,&quot;top&quot;:108.9,&quot;width&quot;:610.153937007874}"/>
</p:tagLst>
</file>

<file path=ppt/tags/tag128.xml><?xml version="1.0" encoding="utf-8"?>
<p:tagLst xmlns:p="http://schemas.openxmlformats.org/presentationml/2006/main">
  <p:tag name="KSO_WM_UNIT_SUBTYPE" val="a"/>
  <p:tag name="KSO_WM_UNIT_NOCLEAR" val="0"/>
  <p:tag name="KSO_WM_UNIT_VALUE" val="5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28762_1*l_h_f*1_2_1"/>
  <p:tag name="KSO_WM_TEMPLATE_CATEGORY" val="diagram"/>
  <p:tag name="KSO_WM_TEMPLATE_INDEX" val="20228762"/>
  <p:tag name="KSO_WM_UNIT_LAYERLEVEL" val="1_1_1"/>
  <p:tag name="KSO_WM_TAG_VERSION" val="1.0"/>
  <p:tag name="KSO_WM_UNIT_PRESET_TEXT" val="单击此处添加文本具体内容，简明扼要地阐述您的观点，以便观者准确地理解您传达的思想。"/>
  <p:tag name="KSO_WM_UNIT_TEXT_FILL_FORE_SCHEMECOLOR_INDEX_BRIGHTNESS" val="0"/>
  <p:tag name="KSO_WM_UNIT_TEXT_FILL_FORE_SCHEMECOLOR_INDEX" val="14"/>
  <p:tag name="KSO_WM_UNIT_TEXT_FILL_TYPE" val="1"/>
  <p:tag name="KSO_WM_UNIT_USESOURCEFORMAT_APPLY" val="1"/>
  <p:tag name="KSO_WM_DIAGRAM_VIRTUALLY_FRAME" val="{&quot;height&quot;:359.1000000000001,&quot;left&quot;:299.07307086614173,&quot;top&quot;:108.9,&quot;width&quot;:610.153937007874}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2"/>
  <p:tag name="KSO_WM_UNIT_ID" val="diagram20228762_1*l_h_i*1_2_2"/>
  <p:tag name="KSO_WM_TEMPLATE_CATEGORY" val="diagram"/>
  <p:tag name="KSO_WM_TEMPLATE_INDEX" val="20228762"/>
  <p:tag name="KSO_WM_UNIT_LAYERLEVEL" val="1_1_1"/>
  <p:tag name="KSO_WM_TAG_VERSION" val="1.0"/>
  <p:tag name="KSO_WM_BEAUTIFY_FLAG" val="#wm#"/>
  <p:tag name="KSO_WM_UNIT_TEXT_FILL_FORE_SCHEMECOLOR_INDEX_1_BRIGHTNESS" val="0"/>
  <p:tag name="KSO_WM_UNIT_TEXT_FILL_FORE_SCHEMECOLOR_INDEX_1" val="14"/>
  <p:tag name="KSO_WM_UNIT_TEXT_FILL_FORE_SCHEMECOLOR_INDEX_1_POS" val="0"/>
  <p:tag name="KSO_WM_UNIT_TEXT_FILL_FORE_SCHEMECOLOR_INDEX_1_TRANS" val="0"/>
  <p:tag name="KSO_WM_UNIT_TEXT_FILL_FORE_SCHEMECOLOR_INDEX_2_BRIGHTNESS" val="0"/>
  <p:tag name="KSO_WM_UNIT_TEXT_FILL_FORE_SCHEMECOLOR_INDEX_2" val="14"/>
  <p:tag name="KSO_WM_UNIT_TEXT_FILL_FORE_SCHEMECOLOR_INDEX_2_POS" val="0.27"/>
  <p:tag name="KSO_WM_UNIT_TEXT_FILL_FORE_SCHEMECOLOR_INDEX_2_TRANS" val="0"/>
  <p:tag name="KSO_WM_UNIT_TEXT_FILL_FORE_SCHEMECOLOR_INDEX_3_BRIGHTNESS" val="0.4"/>
  <p:tag name="KSO_WM_UNIT_TEXT_FILL_FORE_SCHEMECOLOR_INDEX_3" val="7"/>
  <p:tag name="KSO_WM_UNIT_TEXT_FILL_FORE_SCHEMECOLOR_INDEX_3_POS" val="0.77"/>
  <p:tag name="KSO_WM_UNIT_TEXT_FILL_FORE_SCHEMECOLOR_INDEX_3_TRANS" val="1"/>
  <p:tag name="KSO_WM_UNIT_TEXT_FILL_FORE_SCHEMECOLOR_INDEX_4_BRIGHTNESS" val="-0.25"/>
  <p:tag name="KSO_WM_UNIT_TEXT_FILL_FORE_SCHEMECOLOR_INDEX_4" val="7"/>
  <p:tag name="KSO_WM_UNIT_TEXT_FILL_FORE_SCHEMECOLOR_INDEX_4_POS" val="1"/>
  <p:tag name="KSO_WM_UNIT_TEXT_FILL_FORE_SCHEMECOLOR_INDEX_4_TRANS" val="0"/>
  <p:tag name="KSO_WM_UNIT_TEXT_FILL_GRADIENT_TYPE" val="0"/>
  <p:tag name="KSO_WM_UNIT_TEXT_FILL_GRADIENT_ANGLE" val="90"/>
  <p:tag name="KSO_WM_UNIT_TEXT_FILL_GRADIENT_Direction" val="1"/>
  <p:tag name="KSO_WM_UNIT_TEXT_FILL_TYPE" val="3"/>
  <p:tag name="KSO_WM_UNIT_USESOURCEFORMAT_APPLY" val="1"/>
  <p:tag name="KSO_WM_DIAGRAM_VIRTUALLY_FRAME" val="{&quot;height&quot;:359.1000000000001,&quot;left&quot;:299.07307086614173,&quot;top&quot;:108.9,&quot;width&quot;:610.153937007874}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CONTENT_ORIENTATION" val=""/>
  <p:tag name="KSO_WM_SLIDE_HAS_MASK" val="0"/>
  <p:tag name="KSO_WM_SLIDE_ITEM_CNT" val="0"/>
  <p:tag name="KSO_WM_SLIDE_TYPE" val="text"/>
  <p:tag name="KSO_WM_TEMPLATE_SUBCATEGORY" val="21"/>
  <p:tag name="KSO_WM_BEAUTIFY_FLAG" val="#wm#"/>
  <p:tag name="KSO_WM_TEMPLATE_FIGMA_ID" val="69796650016"/>
  <p:tag name="KSO_WM_TEMPLATE_SLIDE_ID" val="slide_0694b6cc9d6f2be6"/>
  <p:tag name="KSO_WM_TEMPLATE_CATEGORY" val="diagram"/>
  <p:tag name="KSO_WM_TEMPLATE_INDEX" val="2022976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id&quot;:&quot;2022-12-15T21:15:46&quot;,&quot;maxSize&quot;:{&quot;size1&quot;:35.6},&quot;minSize&quot;:{&quot;size1&quot;:26.7},&quot;normalSize&quot;:{&quot;size1&quot;:26.7},&quot;subLayout&quot;:[{&quot;id&quot;:&quot;2022-12-15T21:15:46&quot;,&quot;margin&quot;:{&quot;bottom&quot;:0,&quot;left&quot;:1.6929999589920044,&quot;right&quot;:1.6929999589920044,&quot;top&quot;:1.6929999589920044},&quot;type&quot;:0},{&quot;direction&quot;:1,&quot;id&quot;:&quot;2022-12-15T21:15:46&quot;,&quot;maxSize&quot;:{&quot;size1&quot;:62.49997667312679},&quot;minSize&quot;:{&quot;size1&quot;:34.99997667312679},&quot;normalSize&quot;:{&quot;size1&quot;:34.99997667312679},&quot;subLayout&quot;:[{&quot;id&quot;:&quot;2022-12-15T21:15:46&quot;,&quot;margin&quot;:{&quot;bottom&quot;:2.5399999618530273,&quot;left&quot;:1.6929999589920044,&quot;right&quot;:0,&quot;top&quot;:0.847000002861023},&quot;type&quot;:0},{&quot;id&quot;:&quot;2022-12-15T21:15:46&quot;,&quot;margin&quot;:{&quot;bottom&quot;:2.5399999618530273,&quot;left&quot;:0.847000002861023,&quot;right&quot;:1.6929999589920044,&quot;top&quot;:0.847000002861023},&quot;type&quot;:0}],&quot;type&quot;:0}],&quot;type&quot;:0}"/>
  <p:tag name="KSO_WM_SLIDE_BACKGROUND" val="[&quot;general&quot;,&quot;frame&quot;]"/>
  <p:tag name="KSO_WM_SLIDE_RATIO" val="1.777778"/>
  <p:tag name="KSO_WM_CHIP_INFOS" val="{&quot;type&quot;:0,&quot;layout_type&quot;:&quot;topbottom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ecf22a7ddc3daf3fef3fb95"/>
  <p:tag name="KSO_WM_CHIP_FILLPROP" val="[[{&quot;text_align&quot;:&quot;cb&quot;,&quot;text_direction&quot;:&quot;horizontal&quot;,&quot;support_big_font&quot;:false,&quot;picture_toward&quot;:0,&quot;picture_dockside&quot;:[],&quot;fill_id&quot;:&quot;722accd572074b41a2d4cf8c733c9957&quot;,&quot;fill_align&quot;:&quot;cb&quot;,&quot;chip_types&quot;:[&quot;header&quot;]},{&quot;text_align&quot;:&quot;lm&quot;,&quot;text_direction&quot;:&quot;horizontal&quot;,&quot;support_features&quot;:[&quot;collage&quot;,&quot;carousel&quot;,&quot;creativecrop&quot;],&quot;support_big_font&quot;:false,&quot;picture_toward&quot;:0,&quot;picture_dockside&quot;:[],&quot;fill_id&quot;:&quot;164c300f690d423ab1b6e3b65edb0bf9&quot;,&quot;fill_align&quot;:&quot;lm&quot;,&quot;chip_types&quot;:[&quot;pictext&quot;,&quot;text&quot;,&quot;picture&quot;,&quot;table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e836bed5e59843b5bc0179a1591ebf37&quot;,&quot;fill_align&quot;:&quot;lm&quot;,&quot;chip_types&quot;:[&quot;diagram&quot;,&quot;pictext&quot;,&quot;text&quot;,&quot;picture&quot;,&quot;chart&quot;,&quot;table&quot;,&quot;video&quot;]}],[{&quot;text_align&quot;:&quot;cb&quot;,&quot;text_direction&quot;:&quot;horizontal&quot;,&quot;support_big_font&quot;:false,&quot;picture_toward&quot;:0,&quot;picture_dockside&quot;:[],&quot;fill_id&quot;:&quot;722accd572074b41a2d4cf8c733c9957&quot;,&quot;fill_align&quot;:&quot;cb&quot;,&quot;chip_types&quot;:[&quot;header&quot;]},{&quot;text_align&quot;:&quot;lm&quot;,&quot;text_direction&quot;:&quot;horizontal&quot;,&quot;support_features&quot;:[&quot;collage&quot;,&quot;carousel&quot;,&quot;creativecrop&quot;],&quot;support_big_font&quot;:false,&quot;picture_toward&quot;:0,&quot;picture_dockside&quot;:[],&quot;fill_id&quot;:&quot;164c300f690d423ab1b6e3b65edb0bf9&quot;,&quot;fill_align&quot;:&quot;lm&quot;,&quot;chip_types&quot;:[&quot;pictext&quot;,&quot;text&quot;,&quot;picture&quot;,&quot;chart&quot;,&quot;table&quot;,&quot;video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e836bed5e59843b5bc0179a1591ebf37&quot;,&quot;fill_align&quot;:&quot;lm&quot;,&quot;chip_types&quot;:[&quot;pictext&quot;,&quot;text&quot;,&quot;picture&quot;,&quot;chart&quot;,&quot;table&quot;]}],[{&quot;text_align&quot;:&quot;lb&quot;,&quot;text_direction&quot;:&quot;horizontal&quot;,&quot;support_big_font&quot;:false,&quot;picture_toward&quot;:0,&quot;picture_dockside&quot;:[],&quot;fill_id&quot;:&quot;722accd572074b41a2d4cf8c733c9957&quot;,&quot;fill_align&quot;:&quot;lb&quot;,&quot;chip_types&quot;:[&quot;header&quot;]},{&quot;text_align&quot;:&quot;lm&quot;,&quot;text_direction&quot;:&quot;horizontal&quot;,&quot;support_features&quot;:[&quot;collage&quot;,&quot;carousel&quot;,&quot;creativecrop&quot;],&quot;support_big_font&quot;:false,&quot;picture_toward&quot;:0,&quot;picture_dockside&quot;:[],&quot;fill_id&quot;:&quot;164c300f690d423ab1b6e3b65edb0bf9&quot;,&quot;fill_align&quot;:&quot;lm&quot;,&quot;chip_types&quot;:[&quot;pictext&quot;,&quot;text&quot;,&quot;picture&quot;,&quot;table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e836bed5e59843b5bc0179a1591ebf37&quot;,&quot;fill_align&quot;:&quot;lm&quot;,&quot;chip_types&quot;:[&quot;diagram&quot;,&quot;pictext&quot;,&quot;text&quot;,&quot;picture&quot;,&quot;chart&quot;,&quot;table&quot;,&quot;video&quot;]}],[{&quot;text_align&quot;:&quot;lb&quot;,&quot;text_direction&quot;:&quot;horizontal&quot;,&quot;support_big_font&quot;:false,&quot;picture_toward&quot;:0,&quot;picture_dockside&quot;:[],&quot;fill_id&quot;:&quot;722accd572074b41a2d4cf8c733c9957&quot;,&quot;fill_align&quot;:&quot;lb&quot;,&quot;chip_types&quot;:[&quot;header&quot;]},{&quot;text_align&quot;:&quot;lm&quot;,&quot;text_direction&quot;:&quot;horizontal&quot;,&quot;support_features&quot;:[&quot;collage&quot;,&quot;carousel&quot;,&quot;creativecrop&quot;],&quot;support_big_font&quot;:false,&quot;picture_toward&quot;:0,&quot;picture_dockside&quot;:[],&quot;fill_id&quot;:&quot;164c300f690d423ab1b6e3b65edb0bf9&quot;,&quot;fill_align&quot;:&quot;lm&quot;,&quot;chip_types&quot;:[&quot;picture&quot;,&quot;chart&quot;,&quot;video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e836bed5e59843b5bc0179a1591ebf37&quot;,&quot;fill_align&quot;:&quot;lm&quot;,&quot;chip_types&quot;:[&quot;pictext&quot;,&quot;text&quot;,&quot;picture&quot;,&quot;table&quot;]}]]"/>
  <p:tag name="KSO_WM_SLIDE_ID" val="diagram20229762_1"/>
  <p:tag name="KSO_WM_TEMPLATE_MASTER_TYPE" val="0"/>
  <p:tag name="KSO_WM_TEMPLATE_COLOR_TYPE" val="1"/>
  <p:tag name="KSO_WM_SLIDE_SUBTYPE" val="picTxt"/>
  <p:tag name="KSO_WM_SLIDE_INDEX" val="1"/>
  <p:tag name="KSO_WM_SLIDE_SIZE" val="864*396"/>
  <p:tag name="KSO_WM_SLIDE_POSITION" val="48*60"/>
  <p:tag name="KSO_WM_TAG_VERSION" val="1.0"/>
  <p:tag name="KSO_WM_SLIDE_LAYOUT" val="a_d_f"/>
  <p:tag name="KSO_WM_SLIDE_LAYOUT_CNT" val="1_1_1"/>
  <p:tag name="KSO_WM_CHIP_DECFILLPROP" val="[]"/>
  <p:tag name="KSO_WM_CHIP_GROUPID" val="5ed86f7e2b40af43b1b83657"/>
  <p:tag name="KSO_WM_SLIDE_BK_DARK_LIGHT" val="2"/>
  <p:tag name="KSO_WM_SLIDE_BACKGROUND_TYPE" val="frame"/>
  <p:tag name="KSO_WM_SLIDE_SUPPORT_FEATURE_TYPE" val="3"/>
  <p:tag name="KSO_WM_TEMPLATE_ASSEMBLE_XID" val="639b1e010c9383becde9892f"/>
  <p:tag name="KSO_WM_TEMPLATE_ASSEMBLE_GROUPID" val="639b1e010c9383becde9892f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TYPE" val="d"/>
  <p:tag name="KSO_WM_UNIT_INDEX" val="1"/>
  <p:tag name="KSO_WM_BEAUTIFY_FLAG" val="#wm#"/>
  <p:tag name="KSO_WM_TAG_VERSION" val="3.0"/>
</p:tagLst>
</file>

<file path=ppt/tags/tag58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AIBEASPECIALSHAPE" val="1"/>
  <p:tag name="KSO_WM_AILAYOUT_OPTION" val="0_1_1_0"/>
  <p:tag name="KSO_WM_LAYOUT_CARDGROUP_FEATURE" val="3*1*5*1*1"/>
  <p:tag name="KSO_WM_LAYOUT_CARDGROUP_ID" val="beb8c3e03ee048dbbae4bae169668ad1"/>
  <p:tag name="KSO_WM_LAYOUT_CARDGROUP_STYLE_INFO" val="C1_sc_p2*standard*0"/>
  <p:tag name="KSO_WM_LAYOUT_CARD_COUNT" val="5"/>
  <p:tag name="KSO_WM_LAYOUT_CHECK_HASH" val="d6ded419ac9554352b765eca663dced525aab967"/>
  <p:tag name="KSO_WM_LAYOUT_DOMHASH" val="0f47d3a79191b20efddc72f564c09dc6dfe15fce"/>
  <p:tag name="KSO_WM_LAYOUT_MCSHASH" val="22987016c16323f657ee5886832f4356a277d984"/>
  <p:tag name="KSO_WM_NEWLAYOUT_GROUP_ID" val="40"/>
  <p:tag name="KSO_WM_NEWLAYOUT_ID" val="lay_44d203f009798acb347d564745133717974a016f"/>
</p:tagLst>
</file>

<file path=ppt/tags/tag59.xml><?xml version="1.0" encoding="utf-8"?>
<p:tagLst xmlns:p="http://schemas.openxmlformats.org/presentationml/2006/main">
  <p:tag name="KSO_WM_PLACEHOLDER_TYPE" val="cg"/>
  <p:tag name="KSO_WM_UNIT_INDEX" val="1"/>
  <p:tag name="KSO_WM_BEAUTIFY_FLAG" val="#wm#"/>
  <p:tag name="KSO_WM_TAG_VERSION" val="3.0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1504d8934ce688574035b032106bb9302792db99"/>
  <p:tag name="KSO_WM_NEWLAYOUT_GROUP_ID" val="layout_4"/>
  <p:tag name="KSO_WM_NEWLAYOUT_ID" val="slide_0694b6cc9d6f2be6"/>
</p:tagLst>
</file>

<file path=ppt/tags/tag61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f"/>
</p:tagLst>
</file>

<file path=ppt/tags/tag62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6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6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6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66.xml><?xml version="1.0" encoding="utf-8"?>
<p:tagLst xmlns:p="http://schemas.openxmlformats.org/presentationml/2006/main">
  <p:tag name="KSO_WM_FIGMA_DECORATION_INDEX" val="17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</p:tagLst>
</file>

<file path=ppt/tags/tag6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6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6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8870c25868d4110d61b6ce825ce9406afdf48673"/>
  <p:tag name="KSO_WM_NEWLAYOUT_GROUP_ID" val="layout_2"/>
  <p:tag name="KSO_WM_NEWLAYOUT_ID" val="slide_b1cc77b2a84ed970"/>
</p:tagLst>
</file>

<file path=ppt/tags/tag71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7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7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7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75.xml><?xml version="1.0" encoding="utf-8"?>
<p:tagLst xmlns:p="http://schemas.openxmlformats.org/presentationml/2006/main">
  <p:tag name="KSO_WM_FIGMA_DECORATION_INDEX" val="17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</p:tagLst>
</file>

<file path=ppt/tags/tag7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7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7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79.xml><?xml version="1.0" encoding="utf-8"?>
<p:tagLst xmlns:p="http://schemas.openxmlformats.org/presentationml/2006/main">
  <p:tag name="KSO_WM_UNIT_TYPE" val="d"/>
  <p:tag name="KSO_WM_UNIT_INDEX" val="1"/>
  <p:tag name="KSO_WM_BEAUTIFY_FLAG" val="#wm#"/>
  <p:tag name="KSO_WM_TAG_VERSION" val="3.0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AIBEASPECIALSHAPE" val="1"/>
  <p:tag name="KSO_WM_AILAYOUT_OPTION" val="0_1_1_0"/>
  <p:tag name="KSO_WM_LAYOUT_CARDGROUP_FEATURE" val="1*3*7*1*1"/>
  <p:tag name="KSO_WM_LAYOUT_CARDGROUP_ID" val="a72fe9f782274013bbe8c37266aaf6d6"/>
  <p:tag name="KSO_WM_LAYOUT_CARDGROUP_STYLE_INFO" val="C1_sc_p2*standard*2"/>
  <p:tag name="KSO_WM_LAYOUT_CARD_COUNT" val="2"/>
  <p:tag name="KSO_WM_LAYOUT_CHECK_HASH" val="d1bae7f47b841fd5288b2713cd11fc5afd39917c"/>
  <p:tag name="KSO_WM_LAYOUT_DOMHASH" val="811e899127454e67863f535e73254955967c40be"/>
  <p:tag name="KSO_WM_LAYOUT_MCSHASH" val="107be5518232ce26bcde1a2c0495389f80650237"/>
  <p:tag name="KSO_WM_NEWLAYOUT_GROUP_ID" val="40"/>
  <p:tag name="KSO_WM_NEWLAYOUT_ID" val="lay_fb6c34eba8e90fc6cc650bfd65bf5264ee39fe27"/>
</p:tagLst>
</file>

<file path=ppt/tags/tag81.xml><?xml version="1.0" encoding="utf-8"?>
<p:tagLst xmlns:p="http://schemas.openxmlformats.org/presentationml/2006/main">
  <p:tag name="KSO_WM_PLACEHOLDER_TYPE" val="cg"/>
  <p:tag name="KSO_WM_UNIT_INDEX" val="1"/>
  <p:tag name="KSO_WM_BEAUTIFY_FLAG" val="#wm#"/>
  <p:tag name="KSO_WM_TAG_VERSION" val="3.0"/>
</p:tagLst>
</file>

<file path=ppt/tags/tag82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37edd3282f01c43025b53dd8feb4d5133361ade4"/>
  <p:tag name="KSO_WM_NEWLAYOUT_GROUP_ID" val="layout_7"/>
  <p:tag name="KSO_WM_NEWLAYOUT_ID" val="slide_97d94010c5cff2ab"/>
</p:tagLst>
</file>

<file path=ppt/tags/tag83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f"/>
</p:tagLst>
</file>

<file path=ppt/tags/tag84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85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1"/>
  <p:tag name="KSO_WM_UNIT_TYPE" val="l_h_i"/>
</p:tagLst>
</file>

<file path=ppt/tags/tag8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8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9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9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9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7057_1*a*1"/>
  <p:tag name="KSO_WM_TEMPLATE_CATEGORY" val="diagram"/>
  <p:tag name="KSO_WM_TEMPLATE_INDEX" val="20217057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67b77358e78a412590a2ef6cdc379c5b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feaab78ef3944e5a8385e86db420fe8e"/>
  <p:tag name="KSO_WM_UNIT_TEXT_FILL_FORE_SCHEMECOLOR_INDEX_BRIGHTNESS" val="0"/>
  <p:tag name="KSO_WM_UNIT_TEXT_FILL_FORE_SCHEMECOLOR_INDEX" val="13"/>
  <p:tag name="KSO_WM_UNIT_TEXT_FILL_TYPE" val="1"/>
  <p:tag name="KSO_WM_TEMPLATE_ASSEMBLE_XID" val="606570484054ed1e2fb814b4"/>
  <p:tag name="KSO_WM_TEMPLATE_ASSEMBLE_GROUPID" val="606570484054ed1e2fb814b4"/>
</p:tagLst>
</file>

<file path=ppt/tags/tag97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diagram20217057_1*f*1"/>
  <p:tag name="KSO_WM_TEMPLATE_CATEGORY" val="diagram"/>
  <p:tag name="KSO_WM_TEMPLATE_INDEX" val="20217057"/>
  <p:tag name="KSO_WM_UNIT_LAYERLEVEL" val="1"/>
  <p:tag name="KSO_WM_TAG_VERSION" val="1.0"/>
  <p:tag name="KSO_WM_UNIT_DEFAULT_FONT" val="14;20;2"/>
  <p:tag name="KSO_WM_UNIT_BLOCK" val="0"/>
  <p:tag name="KSO_WM_UNIT_VALUE" val="126"/>
  <p:tag name="KSO_WM_UNIT_SHOW_EDIT_AREA_INDICATION" val="1"/>
  <p:tag name="KSO_WM_CHIP_GROUPID" val="5e6b05596848fb12bee65ac8"/>
  <p:tag name="KSO_WM_CHIP_XID" val="5e6b05596848fb12bee65aca"/>
  <p:tag name="KSO_WM_UNIT_DEC_AREA_ID" val="72f2a9365b3849888a9fad9747817c0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12bf8c8888c94d9d85c495c07aa8776a"/>
  <p:tag name="KSO_WM_UNIT_TEXT_FILL_FORE_SCHEMECOLOR_INDEX_BRIGHTNESS" val="0.25"/>
  <p:tag name="KSO_WM_UNIT_TEXT_FILL_FORE_SCHEMECOLOR_INDEX" val="13"/>
  <p:tag name="KSO_WM_UNIT_TEXT_FILL_TYPE" val="1"/>
  <p:tag name="KSO_WM_TEMPLATE_ASSEMBLE_XID" val="606570484054ed1e2fb814b4"/>
  <p:tag name="KSO_WM_TEMPLATE_ASSEMBLE_GROUPID" val="606570484054ed1e2fb814b4"/>
</p:tagLst>
</file>

<file path=ppt/tags/tag98.xml><?xml version="1.0" encoding="utf-8"?>
<p:tagLst xmlns:p="http://schemas.openxmlformats.org/presentationml/2006/main">
  <p:tag name="KSO_WM_TEMPLATE_SLIDE_ID" val="lay_fb6c34eba8e90fc6cc650bfd65bf5264ee39fe27"/>
  <p:tag name="KSO_WM_SLIDE_ITEM_CNT" val="0"/>
  <p:tag name="KSO_WM_SLIDE_CHECK_HASH" val="a373248fee414d028c31402eb018f37a55567537"/>
  <p:tag name="KSO_WM_SLIDE_BACKGROUND" val="[&quot;general&quot;,&quot;frame&quot;]"/>
  <p:tag name="KSO_WM_SLIDE_RATIO" val="1.777778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acfa50998712faa657a756"/>
  <p:tag name="KSO_WM_CHIP_FILLPROP" val="[[{&quot;text_align&quot;:&quot;cm&quot;,&quot;text_direction&quot;:&quot;horizontal&quot;,&quot;support_features&quot;:[&quot;creativepic&quot;],&quot;support_big_font&quot;:false,&quot;picture_toward&quot;:1,&quot;picture_dockside&quot;:[],&quot;fill_id&quot;:&quot;a412ec61b47f4bfe9e5c81c35b54a6b4&quot;,&quot;fill_align&quot;:&quot;cm&quot;,&quot;chip_types&quot;:[&quot;picture&quot;]},{&quot;text_align&quot;:&quot;lb&quot;,&quot;text_direction&quot;:&quot;horizontal&quot;,&quot;support_big_font&quot;:false,&quot;picture_toward&quot;:0,&quot;picture_dockside&quot;:[],&quot;fill_id&quot;:&quot;5cb92c8a3b8149649945ce43e7d43924&quot;,&quot;fill_align&quot;:&quot;lb&quot;,&quot;chip_types&quot;:[&quot;text&quot;,&quot;header&quot;]},{&quot;text_align&quot;:&quot;lt&quot;,&quot;text_direction&quot;:&quot;horizontal&quot;,&quot;support_big_font&quot;:false,&quot;picture_toward&quot;:0,&quot;picture_dockside&quot;:[],&quot;fill_id&quot;:&quot;619ad5830d4a44d39cb831fc54ce2e31&quot;,&quot;fill_align&quot;:&quot;lt&quot;,&quot;chip_types&quot;:[&quot;text&quot;]}]]"/>
  <p:tag name="KSO_WM_SLIDE_ID" val="diagram20217057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NDEX" val="1"/>
  <p:tag name="KSO_WM_SLIDE_SIZE" val="816*348"/>
  <p:tag name="KSO_WM_SLIDE_POSITION" val="72*95"/>
  <p:tag name="KSO_WM_TAG_VERSION" val="1.0"/>
  <p:tag name="KSO_WM_BEAUTIFY_FLAG" val="#wm#"/>
  <p:tag name="KSO_WM_TEMPLATE_CATEGORY" val="diagram"/>
  <p:tag name="KSO_WM_TEMPLATE_INDEX" val="20217057"/>
  <p:tag name="KSO_WM_SLIDE_LAYOUT" val="a_d_f"/>
  <p:tag name="KSO_WM_SLIDE_LAYOUT_CNT" val="1_1_1"/>
  <p:tag name="FIXED_XID_TMP" val="5f5ee1ca4d6848d78f644aec"/>
  <p:tag name="KSO_WM_CHIP_DECFILLPROP" val="[]"/>
  <p:tag name="KSO_WM_CHIP_GROUPID" val="5facfa50998712faa657a755"/>
  <p:tag name="KSO_WM_SLIDE_BK_DARK_LIGHT" val="2"/>
  <p:tag name="KSO_WM_SLIDE_BACKGROUND_TYPE" val="general"/>
  <p:tag name="KSO_WM_SLIDE_SUPPORT_FEATURE_TYPE" val="8"/>
  <p:tag name="KSO_WM_TEMPLATE_ASSEMBLE_XID" val="606570484054ed1e2fb814b4"/>
  <p:tag name="KSO_WM_TEMPLATE_ASSEMBLE_GROUPID" val="606570484054ed1e2fb814b4"/>
  <p:tag name="KSO_WM_SLIDE_LAYOUT_INFO" val="{&quot;direction&quot;:1,&quot;id&quot;:&quot;2021-04-01T16:15:56&quot;,&quot;maxSize&quot;:{&quot;size1&quot;:57.02288801670075},&quot;minSize&quot;:{&quot;size1&quot;:34.62288801670074},&quot;normalSize&quot;:{&quot;size1&quot;:49.779138016700735},&quot;subLayout&quot;:[{&quot;id&quot;:&quot;2021-04-01T16:15:56&quot;,&quot;margin&quot;:{&quot;bottom&quot;:1.6929999589920044,&quot;left&quot;:1.6929999589920044,&quot;right&quot;:0.02600000612437725,&quot;top&quot;:1.6929999589920044},&quot;type&quot;:0},{&quot;id&quot;:&quot;2021-04-01T16:15:56&quot;,&quot;maxSize&quot;:{&quot;size1&quot;:53.3978550946271},&quot;minSize&quot;:{&quot;size1&quot;:17.797855094627096},&quot;normalSize&quot;:{&quot;size1&quot;:30.364521761293766},&quot;subLayout&quot;:[{&quot;id&quot;:&quot;2021-04-01T16:15:56&quot;,&quot;margin&quot;:{&quot;bottom&quot;:0.02600000612437725,&quot;left&quot;:1.690999984741211,&quot;right&quot;:2.5149998664855957,&quot;top&quot;:1.6929999589920044},&quot;type&quot;:0},{&quot;id&quot;:&quot;2021-04-01T16:15:56&quot;,&quot;margin&quot;:{&quot;bottom&quot;:1.6929999589920044,&quot;left&quot;:1.690999984741211,&quot;right&quot;:2.5149998664855957,&quot;top&quot;:0.8199999928474426},&quot;type&quot;:0}],&quot;type&quot;:0}],&quot;type&quot;:0}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PLACING_PICTURE_MD4" val="0"/>
  <p:tag name="KSO_WM_UNIT_TYPE" val="i"/>
  <p:tag name="KSO_WM_UNIT_INDEX" val="1"/>
  <p:tag name="KSO_WM_UNIT_ID" val="diagram20209186_1*i*1"/>
  <p:tag name="KSO_WM_TEMPLATE_CATEGORY" val="diagram"/>
  <p:tag name="KSO_WM_TEMPLATE_INDEX" val="20209186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dd6cd6af186d476c9916aca1cb6bc9cd"/>
  <p:tag name="KSO_WM_UNIT_DECORATE_INFO" val="{&quot;ReferentInfo&quot;:{&quot;Id&quot;:&quot;slide&quot;,&quot;X&quot;:{&quot;Pos&quot;:0},&quot;Y&quot;:{&quot;Pos&quot;:1}},&quot;DecorateInfoX&quot;:{&quot;Pos&quot;:0,&quot;IsAbs&quot;:false},&quot;DecorateInfoY&quot;:{&quot;Pos&quot;:1,&quot;IsAbs&quot;:false},&quot;DecorateInfoW&quot;:{&quot;IsAbs&quot;:false},&quot;DecorateInfoH&quot;:{&quot;IsAbs&quot;:false},&quot;whChangeMode&quot;:1}"/>
  <p:tag name="KSO_WM_CHIP_GROUPID" val="5f0d54168050c250ba656b67"/>
  <p:tag name="KSO_WM_CHIP_XID" val="5f0d54168050c250ba656b68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795"/>
  <p:tag name="KSO_WM_TEMPLATE_ASSEMBLE_XID" val="60656e8b4054ed1e2fb7fb32"/>
  <p:tag name="KSO_WM_TEMPLATE_ASSEMBLE_GROUPID" val="60656e8b4054ed1e2fb7fb32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5224</Words>
  <Application>WPS 演示</Application>
  <PresentationFormat>宽屏</PresentationFormat>
  <Paragraphs>335</Paragraphs>
  <Slides>23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42" baseType="lpstr">
      <vt:lpstr>Arial</vt:lpstr>
      <vt:lpstr>宋体</vt:lpstr>
      <vt:lpstr>Wingdings</vt:lpstr>
      <vt:lpstr>Wingdings</vt:lpstr>
      <vt:lpstr>微软雅黑</vt:lpstr>
      <vt:lpstr>Microsoft YaHei UI</vt:lpstr>
      <vt:lpstr>Times New Roman</vt:lpstr>
      <vt:lpstr>楷体</vt:lpstr>
      <vt:lpstr>Arial Unicode MS</vt:lpstr>
      <vt:lpstr>Calibri</vt:lpstr>
      <vt:lpstr>Segoe UI</vt:lpstr>
      <vt:lpstr>quote-cjk-patch</vt:lpstr>
      <vt:lpstr>Segoe Print</vt:lpstr>
      <vt:lpstr>华文中宋</vt:lpstr>
      <vt:lpstr>江城圆体 400W</vt:lpstr>
      <vt:lpstr>Noto Sans SC</vt:lpstr>
      <vt:lpstr>MiSans</vt:lpstr>
      <vt:lpstr>MiSans Semibold</vt:lpstr>
      <vt:lpstr>WPS</vt:lpstr>
      <vt:lpstr>“戏剧性瞬间”作文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真水无香</cp:lastModifiedBy>
  <cp:revision>167</cp:revision>
  <dcterms:created xsi:type="dcterms:W3CDTF">2019-06-19T02:08:00Z</dcterms:created>
  <dcterms:modified xsi:type="dcterms:W3CDTF">2026-04-17T00:19:14Z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3EFCDAD5E0D04A8CBE6E7B20FD354878_11</vt:lpwstr>
  </property>
</Properties>
</file>