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0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3716020" y="2216785"/>
            <a:ext cx="4103370" cy="16236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p>
            <a:r>
              <a:rPr lang="zh-CN" altLang="en-US" sz="4000">
                <a:latin typeface="宋体" panose="02010600030101010101" pitchFamily="2" charset="-122"/>
                <a:ea typeface="宋体" panose="02010600030101010101" pitchFamily="2" charset="-122"/>
              </a:rPr>
              <a:t>霜降夜</a:t>
            </a:r>
            <a:endParaRPr lang="zh-CN" altLang="en-US" sz="40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4000"/>
              <a:t>          </a:t>
            </a:r>
            <a:r>
              <a:rPr lang="zh-CN" altLang="en-US" sz="4000">
                <a:latin typeface="楷体" panose="02010609060101010101" charset="-122"/>
                <a:ea typeface="楷体" panose="02010609060101010101" charset="-122"/>
              </a:rPr>
              <a:t>周蓬桦</a:t>
            </a:r>
            <a:endParaRPr lang="zh-CN" altLang="en-US" sz="4000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" name="表格 3"/>
          <p:cNvGraphicFramePr/>
          <p:nvPr/>
        </p:nvGraphicFramePr>
        <p:xfrm>
          <a:off x="1109980" y="575310"/>
          <a:ext cx="10469880" cy="4502785"/>
        </p:xfrm>
        <a:graphic>
          <a:graphicData uri="http://schemas.openxmlformats.org/drawingml/2006/table">
            <a:tbl>
              <a:tblPr/>
              <a:tblGrid>
                <a:gridCol w="3466465"/>
                <a:gridCol w="3513455"/>
                <a:gridCol w="3489960"/>
              </a:tblGrid>
              <a:tr h="1024255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uFillTx/>
                          <a:latin typeface="Calibri" panose="020F0502020204030204"/>
                          <a:ea typeface="宋体" panose="02010600030101010101" pitchFamily="2" charset="-122"/>
                        </a:rPr>
                        <a:t>时间节点</a:t>
                      </a:r>
                      <a:endParaRPr lang="zh-CN" sz="240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uFillTx/>
                        <a:latin typeface="Calibri" panose="020F05020202040302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uFillTx/>
                          <a:latin typeface="Calibri" panose="020F0502020204030204"/>
                          <a:ea typeface="宋体" panose="02010600030101010101" pitchFamily="2" charset="-122"/>
                        </a:rPr>
                        <a:t>核心景物</a:t>
                      </a:r>
                      <a:r>
                        <a:rPr lang="en-US" altLang="zh-CN" sz="240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uFillTx/>
                          <a:latin typeface="Calibri" panose="020F0502020204030204"/>
                          <a:ea typeface="Calibri" panose="020F0502020204030204"/>
                        </a:rPr>
                        <a:t>/</a:t>
                      </a:r>
                      <a:r>
                        <a:rPr lang="zh-CN" sz="240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uFillTx/>
                          <a:latin typeface="Calibri" panose="020F0502020204030204"/>
                          <a:ea typeface="宋体" panose="02010600030101010101" pitchFamily="2" charset="-122"/>
                        </a:rPr>
                        <a:t>环境</a:t>
                      </a:r>
                      <a:endParaRPr lang="zh-CN" sz="240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uFillTx/>
                        <a:latin typeface="Calibri" panose="020F05020202040302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uFillTx/>
                          <a:latin typeface="Calibri" panose="020F0502020204030204"/>
                          <a:ea typeface="宋体" panose="02010600030101010101" pitchFamily="2" charset="-122"/>
                        </a:rPr>
                        <a:t>主要事件</a:t>
                      </a:r>
                      <a:endParaRPr lang="zh-CN" sz="240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uFillTx/>
                        <a:latin typeface="Calibri" panose="020F05020202040302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6078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>
                          <a:solidFill>
                            <a:schemeClr val="tx1"/>
                          </a:solidFill>
                          <a:uFillTx/>
                          <a:latin typeface="Calibri" panose="020F0502020204030204"/>
                          <a:ea typeface="宋体" panose="02010600030101010101" pitchFamily="2" charset="-122"/>
                        </a:rPr>
                        <a:t>清晨</a:t>
                      </a:r>
                      <a:endParaRPr lang="zh-CN" sz="2400">
                        <a:solidFill>
                          <a:schemeClr val="tx1"/>
                        </a:solidFill>
                        <a:uFillTx/>
                        <a:latin typeface="Calibri" panose="020F05020202040302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>
                          <a:solidFill>
                            <a:schemeClr val="tx1"/>
                          </a:solidFill>
                          <a:uFillTx/>
                          <a:latin typeface="Calibri" panose="020F0502020204030204"/>
                          <a:ea typeface="宋体" panose="02010600030101010101" pitchFamily="2" charset="-122"/>
                        </a:rPr>
                        <a:t>寒意渐生，草木结霜，寒星隐逝，炊烟袅袅</a:t>
                      </a:r>
                      <a:endParaRPr lang="zh-CN" sz="2400">
                        <a:solidFill>
                          <a:schemeClr val="tx1"/>
                        </a:solidFill>
                        <a:uFillTx/>
                        <a:latin typeface="Calibri" panose="020F05020202040302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>
                          <a:solidFill>
                            <a:schemeClr val="tx1"/>
                          </a:solidFill>
                          <a:uFillTx/>
                          <a:latin typeface="Calibri" panose="020F0502020204030204"/>
                          <a:ea typeface="宋体" panose="02010600030101010101" pitchFamily="2" charset="-122"/>
                        </a:rPr>
                        <a:t>作者晨起观景，感知霜降将至</a:t>
                      </a:r>
                      <a:endParaRPr lang="zh-CN" sz="2400">
                        <a:solidFill>
                          <a:schemeClr val="tx1"/>
                        </a:solidFill>
                        <a:uFillTx/>
                        <a:latin typeface="Calibri" panose="020F05020202040302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5824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>
                          <a:solidFill>
                            <a:schemeClr val="tx1"/>
                          </a:solidFill>
                          <a:uFillTx/>
                          <a:latin typeface="Calibri" panose="020F0502020204030204"/>
                          <a:ea typeface="宋体" panose="02010600030101010101" pitchFamily="2" charset="-122"/>
                        </a:rPr>
                        <a:t>霜降夜晚（昨晚）</a:t>
                      </a:r>
                      <a:endParaRPr lang="zh-CN" sz="2400">
                        <a:solidFill>
                          <a:schemeClr val="tx1"/>
                        </a:solidFill>
                        <a:uFillTx/>
                        <a:latin typeface="Calibri" panose="020F05020202040302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>
                          <a:solidFill>
                            <a:schemeClr val="tx1"/>
                          </a:solidFill>
                          <a:uFillTx/>
                          <a:latin typeface="Calibri" panose="020F0502020204030204"/>
                          <a:ea typeface="宋体" panose="02010600030101010101" pitchFamily="2" charset="-122"/>
                        </a:rPr>
                        <a:t>夜色深沉，寒风萧瑟，芦苇作响，残月挂枝</a:t>
                      </a:r>
                      <a:endParaRPr lang="zh-CN" sz="2400">
                        <a:solidFill>
                          <a:schemeClr val="tx1"/>
                        </a:solidFill>
                        <a:uFillTx/>
                        <a:latin typeface="Calibri" panose="020F05020202040302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>
                          <a:solidFill>
                            <a:schemeClr val="tx1"/>
                          </a:solidFill>
                          <a:uFillTx/>
                          <a:latin typeface="Calibri" panose="020F0502020204030204"/>
                          <a:ea typeface="宋体" panose="02010600030101010101" pitchFamily="2" charset="-122"/>
                        </a:rPr>
                        <a:t>与乡民闲谈农事，房东悉心照料，共话过冬事宜</a:t>
                      </a:r>
                      <a:endParaRPr lang="zh-CN" sz="2400">
                        <a:solidFill>
                          <a:schemeClr val="tx1"/>
                        </a:solidFill>
                        <a:uFillTx/>
                        <a:latin typeface="Calibri" panose="020F05020202040302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5951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>
                          <a:solidFill>
                            <a:schemeClr val="tx1"/>
                          </a:solidFill>
                          <a:uFillTx/>
                          <a:latin typeface="Calibri" panose="020F0502020204030204"/>
                          <a:ea typeface="宋体" panose="02010600030101010101" pitchFamily="2" charset="-122"/>
                        </a:rPr>
                        <a:t>早晨</a:t>
                      </a:r>
                      <a:endParaRPr lang="zh-CN" sz="2400">
                        <a:solidFill>
                          <a:schemeClr val="tx1"/>
                        </a:solidFill>
                        <a:uFillTx/>
                        <a:latin typeface="Calibri" panose="020F05020202040302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>
                          <a:solidFill>
                            <a:schemeClr val="tx1"/>
                          </a:solidFill>
                          <a:uFillTx/>
                          <a:latin typeface="Calibri" panose="020F0502020204030204"/>
                          <a:ea typeface="宋体" panose="02010600030101010101" pitchFamily="2" charset="-122"/>
                        </a:rPr>
                        <a:t>晨光渐盛，霜气散去</a:t>
                      </a:r>
                      <a:endParaRPr lang="zh-CN" sz="2400">
                        <a:solidFill>
                          <a:schemeClr val="tx1"/>
                        </a:solidFill>
                        <a:uFillTx/>
                        <a:latin typeface="Calibri" panose="020F05020202040302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>
                          <a:solidFill>
                            <a:schemeClr val="tx1"/>
                          </a:solidFill>
                          <a:uFillTx/>
                          <a:latin typeface="Calibri" panose="020F0502020204030204"/>
                          <a:ea typeface="宋体" panose="02010600030101010101" pitchFamily="2" charset="-122"/>
                        </a:rPr>
                        <a:t>目睹房东儿子离家远行，作者写下生命感悟</a:t>
                      </a:r>
                      <a:endParaRPr lang="zh-CN" sz="2400">
                        <a:solidFill>
                          <a:schemeClr val="tx1"/>
                        </a:solidFill>
                        <a:uFillTx/>
                        <a:latin typeface="Calibri" panose="020F05020202040302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75335" y="520700"/>
            <a:ext cx="10515600" cy="1004570"/>
          </a:xfrm>
        </p:spPr>
        <p:txBody>
          <a:bodyPr>
            <a:normAutofit fontScale="90000"/>
          </a:bodyPr>
          <a:p>
            <a:r>
              <a:rPr lang="en-US" altLang="zh-CN" sz="3110"/>
              <a:t>2</a:t>
            </a:r>
            <a:r>
              <a:rPr lang="zh-CN" altLang="en-US" sz="3110"/>
              <a:t>文章以霜降为背景，处处交织着</a:t>
            </a:r>
            <a:r>
              <a:rPr lang="en-US" altLang="zh-CN" sz="3110"/>
              <a:t>“</a:t>
            </a:r>
            <a:r>
              <a:rPr lang="zh-CN" altLang="en-US" sz="3110"/>
              <a:t>冷</a:t>
            </a:r>
            <a:r>
              <a:rPr lang="en-US" altLang="zh-CN" sz="3110"/>
              <a:t>”</a:t>
            </a:r>
            <a:r>
              <a:rPr lang="zh-CN" altLang="en-US" sz="3110"/>
              <a:t>与</a:t>
            </a:r>
            <a:r>
              <a:rPr lang="en-US" altLang="zh-CN" sz="3110"/>
              <a:t>“</a:t>
            </a:r>
            <a:r>
              <a:rPr lang="zh-CN" altLang="en-US" sz="3110"/>
              <a:t>暖</a:t>
            </a:r>
            <a:r>
              <a:rPr lang="en-US" altLang="zh-CN" sz="3110"/>
              <a:t>”</a:t>
            </a:r>
            <a:r>
              <a:rPr lang="zh-CN" altLang="en-US" sz="3110"/>
              <a:t>，结合文本内容，说说冷与暖的具体体现。</a:t>
            </a:r>
            <a:br>
              <a:rPr lang="zh-CN" altLang="en-US" sz="3110"/>
            </a:br>
            <a:endParaRPr lang="zh-CN" altLang="en-US" sz="3110"/>
          </a:p>
        </p:txBody>
      </p:sp>
      <p:sp>
        <p:nvSpPr>
          <p:cNvPr id="4" name="文本框 3"/>
          <p:cNvSpPr txBox="1"/>
          <p:nvPr/>
        </p:nvSpPr>
        <p:spPr>
          <a:xfrm>
            <a:off x="871220" y="2237105"/>
            <a:ext cx="10178415" cy="309181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p>
            <a:pPr marL="0" indent="0" algn="just" defTabSz="26670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</a:pPr>
            <a:r>
              <a:rPr lang="zh-CN" altLang="en-US" sz="2400">
                <a:latin typeface="Calibri" panose="020F0502020204030204"/>
                <a:ea typeface="宋体" panose="02010600030101010101" pitchFamily="2" charset="-122"/>
              </a:rPr>
              <a:t>环境之冷：霜降节气带来的自然寒意，草叶覆霜、晚风清凉、秋景萧瑟，是大自然的清冷与萧瑟，也暗含生命凋零的冷意。</a:t>
            </a:r>
            <a:endParaRPr lang="zh-CN" altLang="en-US" sz="2400">
              <a:latin typeface="Calibri" panose="020F0502020204030204"/>
              <a:ea typeface="宋体" panose="02010600030101010101" pitchFamily="2" charset="-122"/>
            </a:endParaRPr>
          </a:p>
          <a:p>
            <a:pPr marL="0" indent="0" algn="just" defTabSz="26670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</a:pPr>
            <a:r>
              <a:rPr lang="zh-CN" altLang="en-US" sz="2400">
                <a:latin typeface="Calibri" panose="020F0502020204030204"/>
                <a:ea typeface="宋体" panose="02010600030101010101" pitchFamily="2" charset="-122"/>
              </a:rPr>
              <a:t>人情之暖：乡民之间真诚融洽的相聚闲谈；</a:t>
            </a:r>
            <a:endParaRPr lang="zh-CN" altLang="en-US" sz="2400">
              <a:latin typeface="Calibri" panose="020F0502020204030204"/>
              <a:ea typeface="宋体" panose="02010600030101010101" pitchFamily="2" charset="-122"/>
            </a:endParaRPr>
          </a:p>
          <a:p>
            <a:pPr marL="0" indent="0" algn="just" defTabSz="26670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zh-CN" sz="2400">
                <a:latin typeface="Calibri" panose="020F0502020204030204"/>
                <a:ea typeface="宋体" panose="02010600030101010101" pitchFamily="2" charset="-122"/>
              </a:rPr>
              <a:t>                    </a:t>
            </a:r>
            <a:r>
              <a:rPr lang="zh-CN" altLang="en-US" sz="2400">
                <a:latin typeface="Calibri" panose="020F0502020204030204"/>
                <a:ea typeface="宋体" panose="02010600030101010101" pitchFamily="2" charset="-122"/>
              </a:rPr>
              <a:t>房东阿姨送来毛毯披肩、烤制冻果、准备美食的热心体贴；</a:t>
            </a:r>
            <a:endParaRPr lang="zh-CN" altLang="en-US" sz="2400">
              <a:latin typeface="Calibri" panose="020F0502020204030204"/>
              <a:ea typeface="宋体" panose="02010600030101010101" pitchFamily="2" charset="-122"/>
            </a:endParaRPr>
          </a:p>
          <a:p>
            <a:pPr marL="0" indent="0" algn="just" defTabSz="26670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zh-CN" sz="2400">
                <a:latin typeface="Calibri" panose="020F0502020204030204"/>
                <a:ea typeface="宋体" panose="02010600030101010101" pitchFamily="2" charset="-122"/>
              </a:rPr>
              <a:t>                    </a:t>
            </a:r>
            <a:r>
              <a:rPr lang="zh-CN" altLang="en-US" sz="2400">
                <a:latin typeface="Calibri" panose="020F0502020204030204"/>
                <a:ea typeface="宋体" panose="02010600030101010101" pitchFamily="2" charset="-122"/>
              </a:rPr>
              <a:t>众人共同谋划过冬的质朴相守，人们顺时应时节从容面对。</a:t>
            </a:r>
            <a:endParaRPr lang="zh-CN" altLang="en-US" sz="2400"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798195" y="1193165"/>
            <a:ext cx="10325100" cy="411861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>
            <a:noAutofit/>
          </a:bodyPr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endParaRPr lang="zh-CN" altLang="en-US" sz="2800">
              <a:latin typeface="Calibri" panose="020F0502020204030204"/>
              <a:ea typeface="宋体" panose="02010600030101010101" pitchFamily="2" charset="-122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en-US" altLang="zh-CN" sz="2800">
                <a:latin typeface="Calibri" panose="020F0502020204030204"/>
                <a:ea typeface="宋体" panose="02010600030101010101" pitchFamily="2" charset="-122"/>
              </a:rPr>
              <a:t> </a:t>
            </a:r>
            <a:r>
              <a:rPr lang="zh-CN" altLang="en-US" sz="2800">
                <a:latin typeface="Calibri" panose="020F0502020204030204"/>
                <a:ea typeface="宋体" panose="02010600030101010101" pitchFamily="2" charset="-122"/>
              </a:rPr>
              <a:t>霜降后，一些植物枯萎，一些事物到来，一些人又把双脚踩在了泥泞的路上。</a:t>
            </a:r>
            <a:endParaRPr lang="zh-CN" altLang="en-US" sz="2800">
              <a:latin typeface="Calibri" panose="020F0502020204030204"/>
              <a:ea typeface="宋体" panose="02010600030101010101" pitchFamily="2" charset="-122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en-US" altLang="zh-CN" sz="2800">
                <a:latin typeface="Calibri" panose="020F0502020204030204"/>
                <a:ea typeface="宋体" panose="02010600030101010101" pitchFamily="2" charset="-122"/>
              </a:rPr>
              <a:t> ① </a:t>
            </a:r>
            <a:r>
              <a:rPr lang="zh-CN" altLang="en-US" sz="2800">
                <a:latin typeface="Calibri" panose="020F0502020204030204"/>
                <a:ea typeface="宋体" panose="02010600030101010101" pitchFamily="2" charset="-122"/>
              </a:rPr>
              <a:t>这句话是作者在乌乡的深切感触，由清晨的所见所感及对霜降夜的回味共同引发；</a:t>
            </a:r>
            <a:endParaRPr lang="zh-CN" altLang="en-US" sz="2800">
              <a:latin typeface="Calibri" panose="020F0502020204030204"/>
              <a:ea typeface="宋体" panose="02010600030101010101" pitchFamily="2" charset="-122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en-US" altLang="zh-CN" sz="2800">
                <a:latin typeface="Calibri" panose="020F0502020204030204"/>
                <a:ea typeface="宋体" panose="02010600030101010101" pitchFamily="2" charset="-122"/>
              </a:rPr>
              <a:t>② </a:t>
            </a:r>
            <a:r>
              <a:rPr lang="zh-CN" altLang="en-US" sz="2800">
                <a:latin typeface="Calibri" panose="020F0502020204030204"/>
                <a:ea typeface="宋体" panose="02010600030101010101" pitchFamily="2" charset="-122"/>
              </a:rPr>
              <a:t>既写出了大自然新旧更替的运行，也写出了身边生活的律动（顺应天时从容生活的态度）；</a:t>
            </a:r>
            <a:endParaRPr lang="zh-CN" altLang="en-US" sz="2800">
              <a:latin typeface="Calibri" panose="020F0502020204030204"/>
              <a:ea typeface="宋体" panose="02010600030101010101" pitchFamily="2" charset="-122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en-US" altLang="zh-CN" sz="2800">
                <a:latin typeface="Calibri" panose="020F0502020204030204"/>
                <a:ea typeface="宋体" panose="02010600030101010101" pitchFamily="2" charset="-122"/>
              </a:rPr>
              <a:t>③ </a:t>
            </a:r>
            <a:r>
              <a:rPr lang="zh-CN" altLang="en-US" sz="2800">
                <a:latin typeface="Calibri" panose="020F0502020204030204"/>
                <a:ea typeface="宋体" panose="02010600030101010101" pitchFamily="2" charset="-122"/>
              </a:rPr>
              <a:t>同时还传达出人们对幸福生活的追寻态度，不畏艰辛，饱含希望。</a:t>
            </a:r>
            <a:endParaRPr lang="zh-CN" altLang="en-US" sz="2800"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610995" y="433070"/>
            <a:ext cx="77812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latin typeface="Calibri" panose="020F0502020204030204"/>
                <a:ea typeface="Calibri" panose="020F0502020204030204"/>
                <a:sym typeface="+mn-ea"/>
              </a:rPr>
              <a:t>8. </a:t>
            </a:r>
            <a:r>
              <a:rPr lang="zh-CN" altLang="en-US" sz="2800">
                <a:latin typeface="Calibri" panose="020F0502020204030204"/>
                <a:ea typeface="宋体" panose="02010600030101010101" pitchFamily="2" charset="-122"/>
                <a:sym typeface="+mn-ea"/>
              </a:rPr>
              <a:t>如何理解文章最后作者记下的那句话？（</a:t>
            </a:r>
            <a:r>
              <a:rPr lang="en-US" altLang="zh-CN" sz="2800">
                <a:latin typeface="Calibri" panose="020F0502020204030204"/>
                <a:ea typeface="Calibri" panose="020F0502020204030204"/>
                <a:sym typeface="+mn-ea"/>
              </a:rPr>
              <a:t>6</a:t>
            </a:r>
            <a:r>
              <a:rPr lang="zh-CN" altLang="en-US" sz="2800">
                <a:latin typeface="Calibri" panose="020F0502020204030204"/>
                <a:ea typeface="宋体" panose="02010600030101010101" pitchFamily="2" charset="-122"/>
                <a:sym typeface="+mn-ea"/>
              </a:rPr>
              <a:t>分）</a:t>
            </a:r>
            <a:endParaRPr lang="zh-CN" altLang="en-US" sz="2800"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631190" y="2150745"/>
            <a:ext cx="9701530" cy="235966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noAutofit/>
          </a:bodyPr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en-US" altLang="zh-CN" sz="2800">
                <a:latin typeface="Calibri" panose="020F0502020204030204"/>
                <a:ea typeface="宋体" panose="02010600030101010101" pitchFamily="2" charset="-122"/>
              </a:rPr>
              <a:t> ① </a:t>
            </a:r>
            <a:r>
              <a:rPr lang="zh-CN" altLang="en-US" sz="2800">
                <a:latin typeface="Calibri" panose="020F0502020204030204"/>
                <a:ea typeface="宋体" panose="02010600030101010101" pitchFamily="2" charset="-122"/>
              </a:rPr>
              <a:t>直接描写霜降夜自然环境的变化，以及作者的身体感受；</a:t>
            </a:r>
            <a:endParaRPr lang="zh-CN" altLang="en-US" sz="2800">
              <a:latin typeface="Calibri" panose="020F0502020204030204"/>
              <a:ea typeface="宋体" panose="02010600030101010101" pitchFamily="2" charset="-122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en-US" altLang="zh-CN" sz="2800">
                <a:latin typeface="Calibri" panose="020F0502020204030204"/>
                <a:ea typeface="宋体" panose="02010600030101010101" pitchFamily="2" charset="-122"/>
              </a:rPr>
              <a:t>② </a:t>
            </a:r>
            <a:r>
              <a:rPr lang="zh-CN" altLang="en-US" sz="2800">
                <a:latin typeface="Calibri" panose="020F0502020204030204"/>
                <a:ea typeface="宋体" panose="02010600030101010101" pitchFamily="2" charset="-122"/>
              </a:rPr>
              <a:t>细致记叙霜降夜的饮食聚谈，体会到乌乡人遵循天时而自适的生活态度；</a:t>
            </a:r>
            <a:endParaRPr lang="zh-CN" altLang="en-US" sz="2800">
              <a:latin typeface="Calibri" panose="020F0502020204030204"/>
              <a:ea typeface="宋体" panose="02010600030101010101" pitchFamily="2" charset="-122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en-US" altLang="zh-CN" sz="2800">
                <a:latin typeface="Calibri" panose="020F0502020204030204"/>
                <a:ea typeface="宋体" panose="02010600030101010101" pitchFamily="2" charset="-122"/>
              </a:rPr>
              <a:t>③ </a:t>
            </a:r>
            <a:r>
              <a:rPr lang="zh-CN" altLang="en-US" sz="2800">
                <a:latin typeface="Calibri" panose="020F0502020204030204"/>
                <a:ea typeface="宋体" panose="02010600030101010101" pitchFamily="2" charset="-122"/>
              </a:rPr>
              <a:t>记录作者的内心体验，即自己在霜降夜真实感受到与乌乡人的心意相通，真正融入了乌乡的生活。</a:t>
            </a:r>
            <a:endParaRPr lang="zh-CN" altLang="en-US" sz="2800"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93445" y="172720"/>
            <a:ext cx="986409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en-US" altLang="zh-CN" sz="2800">
                <a:latin typeface="Calibri" panose="020F0502020204030204"/>
                <a:ea typeface="宋体" panose="02010600030101010101" pitchFamily="2" charset="-122"/>
                <a:sym typeface="+mn-ea"/>
              </a:rPr>
              <a:t> </a:t>
            </a:r>
            <a:r>
              <a:rPr lang="en-US" altLang="zh-CN" sz="2800">
                <a:latin typeface="Calibri" panose="020F0502020204030204"/>
                <a:ea typeface="Calibri" panose="020F0502020204030204"/>
                <a:sym typeface="+mn-ea"/>
              </a:rPr>
              <a:t>9. </a:t>
            </a:r>
            <a:r>
              <a:rPr lang="zh-CN" altLang="en-US" sz="2800">
                <a:latin typeface="Calibri" panose="020F0502020204030204"/>
                <a:ea typeface="宋体" panose="02010600030101010101" pitchFamily="2" charset="-122"/>
                <a:sym typeface="+mn-ea"/>
              </a:rPr>
              <a:t>乌乡霜降夜，作者“感觉到生命与节气之间发生了某种密切的联系，有很强烈的体验感”，文章是从哪些方面来抒写这种体验感的？请简要分析。（</a:t>
            </a:r>
            <a:r>
              <a:rPr lang="en-US" altLang="zh-CN" sz="2800">
                <a:latin typeface="Calibri" panose="020F0502020204030204"/>
                <a:ea typeface="Calibri" panose="020F0502020204030204"/>
                <a:sym typeface="+mn-ea"/>
              </a:rPr>
              <a:t>6</a:t>
            </a:r>
            <a:r>
              <a:rPr lang="zh-CN" altLang="en-US" sz="2800">
                <a:latin typeface="Calibri" panose="020F0502020204030204"/>
                <a:ea typeface="宋体" panose="02010600030101010101" pitchFamily="2" charset="-122"/>
                <a:sym typeface="+mn-ea"/>
              </a:rPr>
              <a:t>分）</a:t>
            </a:r>
            <a:endParaRPr lang="zh-CN" altLang="en-US" sz="2800"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29565" y="1165225"/>
            <a:ext cx="11522710" cy="526224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en-US" altLang="zh-CN" sz="2800">
                <a:latin typeface="Calibri" panose="020F0502020204030204"/>
                <a:ea typeface="Calibri" panose="020F0502020204030204"/>
              </a:rPr>
              <a:t>1. </a:t>
            </a:r>
            <a:r>
              <a:rPr lang="zh-CN" altLang="en-US" sz="2800">
                <a:latin typeface="Calibri" panose="020F0502020204030204"/>
                <a:ea typeface="宋体" panose="02010600030101010101" pitchFamily="2" charset="-122"/>
              </a:rPr>
              <a:t>自然风物的味道（自然之味）</a:t>
            </a:r>
            <a:endParaRPr lang="zh-CN" altLang="en-US" sz="2800">
              <a:latin typeface="Calibri" panose="020F0502020204030204"/>
              <a:ea typeface="宋体" panose="02010600030101010101" pitchFamily="2" charset="-122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zh-CN" altLang="en-US" sz="2800">
                <a:latin typeface="Calibri" panose="020F0502020204030204"/>
                <a:ea typeface="宋体" panose="02010600030101010101" pitchFamily="2" charset="-122"/>
              </a:rPr>
              <a:t>霜降时节，秋深天寒，草木经霜、山野清冽，带着秋日寒凉清寂的节气气息；兼有山野植物、土地，霜露交织独有的清新冷冽气息，是乌乡地域独有的自然味道。</a:t>
            </a:r>
            <a:endParaRPr lang="zh-CN" altLang="en-US" sz="2800">
              <a:latin typeface="Calibri" panose="020F0502020204030204"/>
              <a:ea typeface="宋体" panose="02010600030101010101" pitchFamily="2" charset="-122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en-US" altLang="zh-CN" sz="2800">
                <a:latin typeface="Calibri" panose="020F0502020204030204"/>
                <a:ea typeface="Calibri" panose="020F0502020204030204"/>
              </a:rPr>
              <a:t>2. </a:t>
            </a:r>
            <a:r>
              <a:rPr lang="zh-CN" altLang="en-US" sz="2800">
                <a:latin typeface="Calibri" panose="020F0502020204030204"/>
                <a:ea typeface="宋体" panose="02010600030101010101" pitchFamily="2" charset="-122"/>
              </a:rPr>
              <a:t>淳朴烟火、人情温暖的味道（人情之味）</a:t>
            </a:r>
            <a:endParaRPr lang="zh-CN" altLang="en-US" sz="2800">
              <a:latin typeface="Calibri" panose="020F0502020204030204"/>
              <a:ea typeface="宋体" panose="02010600030101010101" pitchFamily="2" charset="-122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zh-CN" altLang="en-US" sz="2800">
                <a:latin typeface="Calibri" panose="020F0502020204030204"/>
                <a:ea typeface="宋体" panose="02010600030101010101" pitchFamily="2" charset="-122"/>
              </a:rPr>
              <a:t>文中记叙霜降之夜，村民相聚闲谈农事，品尝果肉、酒水美食；房东善良体贴，送来毛毯、烤制冻果，待人热忱。乡民相处真诚随和，彼此闲谈过冬生计，相互体恤，流露质朴善良、敦厚温情的人间烟火味。</a:t>
            </a:r>
            <a:endParaRPr lang="zh-CN" altLang="en-US" sz="2800">
              <a:latin typeface="Calibri" panose="020F0502020204030204"/>
              <a:ea typeface="宋体" panose="02010600030101010101" pitchFamily="2" charset="-122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en-US" altLang="zh-CN" sz="2800">
                <a:latin typeface="Calibri" panose="020F0502020204030204"/>
                <a:ea typeface="Calibri" panose="020F0502020204030204"/>
              </a:rPr>
              <a:t>3. </a:t>
            </a:r>
            <a:r>
              <a:rPr lang="zh-CN" altLang="en-US" sz="2800">
                <a:latin typeface="Calibri" panose="020F0502020204030204"/>
                <a:ea typeface="宋体" panose="02010600030101010101" pitchFamily="2" charset="-122"/>
              </a:rPr>
              <a:t>顺应时节、安于生活的生命味道（精神之味）</a:t>
            </a:r>
            <a:endParaRPr lang="zh-CN" altLang="en-US" sz="2800">
              <a:latin typeface="Calibri" panose="020F0502020204030204"/>
              <a:ea typeface="宋体" panose="02010600030101010101" pitchFamily="2" charset="-122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zh-CN" altLang="en-US" sz="2800">
                <a:latin typeface="Calibri" panose="020F0502020204030204"/>
                <a:ea typeface="宋体" panose="02010600030101010101" pitchFamily="2" charset="-122"/>
              </a:rPr>
              <a:t>乌乡人顺应霜降节气，懂得秋收冬藏，直面时序更替；日常劳作度日，坦然看待岁月冷暖，在寒凉时序里彼此相守，心怀笃定。这种敬畏节气、安然生活、朴素豁达的生命气质，藏在风里，是最深层特别的味道。</a:t>
            </a:r>
            <a:endParaRPr lang="zh-CN" altLang="en-US" sz="2800"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153160" y="0"/>
            <a:ext cx="805307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zh-CN" altLang="en-US" sz="2800">
                <a:highlight>
                  <a:srgbClr val="00FF00"/>
                </a:highlight>
                <a:latin typeface="Calibri" panose="020F0502020204030204"/>
                <a:ea typeface="宋体" panose="02010600030101010101" pitchFamily="2" charset="-122"/>
                <a:sym typeface="+mn-ea"/>
              </a:rPr>
              <a:t>理解“乌乡的风里流动着一股特别的味道”</a:t>
            </a:r>
            <a:endParaRPr lang="zh-CN" altLang="en-US" sz="2800">
              <a:highlight>
                <a:srgbClr val="00FF00"/>
              </a:highlight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016000" y="1771015"/>
            <a:ext cx="9212580" cy="404241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noAutofit/>
          </a:bodyPr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en-US" altLang="zh-CN" sz="2800">
                <a:latin typeface="Calibri" panose="020F0502020204030204"/>
                <a:ea typeface="Calibri" panose="020F0502020204030204"/>
              </a:rPr>
              <a:t>1</a:t>
            </a:r>
            <a:r>
              <a:rPr lang="zh-CN" altLang="en-US" sz="2800">
                <a:latin typeface="Calibri" panose="020F0502020204030204"/>
                <a:ea typeface="宋体" panose="02010600030101010101" pitchFamily="2" charset="-122"/>
              </a:rPr>
              <a:t>作者沉醉乌乡霜降夜景，向往草木沉静纯粹，渴望融入自然，远离世俗奔波。</a:t>
            </a:r>
            <a:endParaRPr lang="zh-CN" altLang="en-US" sz="2800">
              <a:latin typeface="Calibri" panose="020F0502020204030204"/>
              <a:ea typeface="宋体" panose="02010600030101010101" pitchFamily="2" charset="-122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en-US" altLang="zh-CN" sz="2800">
                <a:latin typeface="Calibri" panose="020F0502020204030204"/>
                <a:ea typeface="Calibri" panose="020F0502020204030204"/>
              </a:rPr>
              <a:t>2</a:t>
            </a:r>
            <a:r>
              <a:rPr lang="zh-CN" altLang="en-US" sz="2800">
                <a:latin typeface="Calibri" panose="020F0502020204030204"/>
                <a:ea typeface="宋体" panose="02010600030101010101" pitchFamily="2" charset="-122"/>
              </a:rPr>
              <a:t>霜冻的叶子承受寒凉凋零，象征接纳生命失意困顿，作者借草木表达坦然面对人生冷清磨难。</a:t>
            </a:r>
            <a:endParaRPr lang="zh-CN" altLang="en-US" sz="2800">
              <a:latin typeface="Calibri" panose="020F0502020204030204"/>
              <a:ea typeface="宋体" panose="02010600030101010101" pitchFamily="2" charset="-122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en-US" altLang="zh-CN" sz="2800">
                <a:latin typeface="Calibri" panose="020F0502020204030204"/>
                <a:ea typeface="宋体" panose="02010600030101010101" pitchFamily="2" charset="-122"/>
              </a:rPr>
              <a:t>3</a:t>
            </a:r>
            <a:r>
              <a:rPr lang="zh-CN" altLang="en-US" sz="2800">
                <a:latin typeface="Calibri" panose="020F0502020204030204"/>
                <a:ea typeface="宋体" panose="02010600030101010101" pitchFamily="2" charset="-122"/>
              </a:rPr>
              <a:t>乌乡人质朴温暖，顺应节气生活，从容通透；作者敬佩这份生活姿态，渴望拥有淡然心境，与当地风物人情精神相融。</a:t>
            </a:r>
            <a:endParaRPr lang="zh-CN" altLang="en-US" sz="2800">
              <a:latin typeface="Calibri" panose="020F0502020204030204"/>
              <a:ea typeface="宋体" panose="02010600030101010101" pitchFamily="2" charset="-122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en-US" altLang="zh-CN" sz="2800">
                <a:latin typeface="Calibri" panose="020F0502020204030204"/>
                <a:ea typeface="宋体" panose="02010600030101010101" pitchFamily="2" charset="-122"/>
              </a:rPr>
              <a:t>4</a:t>
            </a:r>
            <a:r>
              <a:rPr lang="zh-CN" altLang="en-US" sz="2800">
                <a:latin typeface="Calibri" panose="020F0502020204030204"/>
                <a:ea typeface="宋体" panose="02010600030101010101" pitchFamily="2" charset="-122"/>
              </a:rPr>
              <a:t>暗含作者顿悟，生命既有寒凉，亦有温情，当顺势接纳，安于当下。</a:t>
            </a:r>
            <a:endParaRPr lang="zh-CN" altLang="en-US" sz="2800">
              <a:latin typeface="Calibri" panose="020F0502020204030204"/>
              <a:ea typeface="宋体" panose="02010600030101010101" pitchFamily="2" charset="-122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endParaRPr lang="zh-CN" altLang="en-US" sz="2800"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16635" y="440690"/>
            <a:ext cx="908240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en-US" altLang="zh-CN" sz="2800">
                <a:latin typeface="Calibri" panose="020F0502020204030204"/>
                <a:ea typeface="Calibri" panose="020F0502020204030204"/>
                <a:sym typeface="+mn-ea"/>
              </a:rPr>
              <a:t>2</a:t>
            </a:r>
            <a:r>
              <a:rPr lang="zh-CN" altLang="en-US" sz="2800">
                <a:latin typeface="Calibri" panose="020F0502020204030204"/>
                <a:ea typeface="宋体" panose="02010600030101010101" pitchFamily="2" charset="-122"/>
                <a:sym typeface="+mn-ea"/>
              </a:rPr>
              <a:t>理解句子：如果可能，我愿意做乌乡山野中的一株树或一片霜冻的叶子。</a:t>
            </a:r>
            <a:endParaRPr lang="zh-CN" altLang="en-US" sz="2800"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1229</Words>
  <Application>WPS 演示</Application>
  <PresentationFormat>宽屏</PresentationFormat>
  <Paragraphs>64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Arial</vt:lpstr>
      <vt:lpstr>宋体</vt:lpstr>
      <vt:lpstr>Wingdings</vt:lpstr>
      <vt:lpstr>楷体</vt:lpstr>
      <vt:lpstr>Calibri</vt:lpstr>
      <vt:lpstr>微软雅黑</vt:lpstr>
      <vt:lpstr>Arial Unicode MS</vt:lpstr>
      <vt:lpstr>WPS</vt:lpstr>
      <vt:lpstr>PowerPoint 演示文稿</vt:lpstr>
      <vt:lpstr>PowerPoint 演示文稿</vt:lpstr>
      <vt:lpstr>2文章以霜降为背景，处处交织着“冷”与“暖”，结合文本内容，说说冷与暖的具体体现。 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Iyh</cp:lastModifiedBy>
  <cp:revision>8</cp:revision>
  <dcterms:created xsi:type="dcterms:W3CDTF">2023-08-09T12:44:00Z</dcterms:created>
  <dcterms:modified xsi:type="dcterms:W3CDTF">2026-04-14T01:32:56Z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14233A7D60704E83986FB5A9DD5D063B_12</vt:lpwstr>
  </property>
</Properties>
</file>